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87" r:id="rId4"/>
    <p:sldId id="258" r:id="rId5"/>
    <p:sldId id="259" r:id="rId6"/>
    <p:sldId id="288" r:id="rId7"/>
    <p:sldId id="260" r:id="rId8"/>
    <p:sldId id="289" r:id="rId9"/>
    <p:sldId id="261" r:id="rId10"/>
    <p:sldId id="290" r:id="rId11"/>
    <p:sldId id="262" r:id="rId12"/>
    <p:sldId id="263" r:id="rId13"/>
    <p:sldId id="291" r:id="rId14"/>
    <p:sldId id="266" r:id="rId15"/>
    <p:sldId id="267" r:id="rId16"/>
    <p:sldId id="268" r:id="rId17"/>
    <p:sldId id="269" r:id="rId18"/>
    <p:sldId id="272" r:id="rId19"/>
    <p:sldId id="274" r:id="rId20"/>
    <p:sldId id="276" r:id="rId21"/>
    <p:sldId id="278" r:id="rId22"/>
    <p:sldId id="279" r:id="rId23"/>
    <p:sldId id="280" r:id="rId24"/>
    <p:sldId id="282" r:id="rId25"/>
    <p:sldId id="284" r:id="rId26"/>
    <p:sldId id="286" r:id="rId27"/>
    <p:sldId id="264" r:id="rId28"/>
    <p:sldId id="265"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978" autoAdjust="0"/>
  </p:normalViewPr>
  <p:slideViewPr>
    <p:cSldViewPr>
      <p:cViewPr varScale="1">
        <p:scale>
          <a:sx n="47" d="100"/>
          <a:sy n="47" d="100"/>
        </p:scale>
        <p:origin x="-3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D349F-84BC-4FE5-9F37-9E4B387189F0}"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36F41-2542-4857-952A-6359726F3F86}" type="slidenum">
              <a:rPr lang="en-US" smtClean="0"/>
              <a:t>‹#›</a:t>
            </a:fld>
            <a:endParaRPr lang="en-US"/>
          </a:p>
        </p:txBody>
      </p:sp>
    </p:spTree>
    <p:extLst>
      <p:ext uri="{BB962C8B-B14F-4D97-AF65-F5344CB8AC3E}">
        <p14:creationId xmlns:p14="http://schemas.microsoft.com/office/powerpoint/2010/main" val="231924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F4C36F41-2542-4857-952A-6359726F3F86}" type="slidenum">
              <a:rPr lang="en-US" smtClean="0"/>
              <a:t>1</a:t>
            </a:fld>
            <a:endParaRPr lang="en-US"/>
          </a:p>
        </p:txBody>
      </p:sp>
    </p:spTree>
    <p:extLst>
      <p:ext uri="{BB962C8B-B14F-4D97-AF65-F5344CB8AC3E}">
        <p14:creationId xmlns:p14="http://schemas.microsoft.com/office/powerpoint/2010/main" val="2331375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abusadores buscan la manera de ganarse la confianza de sus víctimas. Escuchan y buscan las situaciones que les ocasionen estrés, infelicidad o  un vacío y tratan de llenar esas necesidades por medio de su  “afecto y apoyo”. Normalmente se toman su tiempo en el proceso del engaño para ganarse el acceso y desarrollar la necesidad de apoyo y amor. </a:t>
            </a:r>
          </a:p>
          <a:p>
            <a:endParaRPr lang="en-US" baseline="0" dirty="0" smtClean="0"/>
          </a:p>
          <a:p>
            <a:r>
              <a:rPr lang="es-ES" baseline="0" dirty="0" smtClean="0"/>
              <a:t>Sin embargo, estos adultos no esperan mucho para hacerle saber a la víctima lo importante que el es en su vida. Estos  abusadores no necesitan de la fuerza fisca, llegan a convencer a sus víctimas de que lo que están haciendo dentro de la relación es natural y apropiado. </a:t>
            </a:r>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14</a:t>
            </a:fld>
            <a:endParaRPr lang="en-US" dirty="0"/>
          </a:p>
        </p:txBody>
      </p:sp>
    </p:spTree>
    <p:extLst>
      <p:ext uri="{BB962C8B-B14F-4D97-AF65-F5344CB8AC3E}">
        <p14:creationId xmlns:p14="http://schemas.microsoft.com/office/powerpoint/2010/main" val="249942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smtClean="0"/>
              <a:t>Existen 8 diferentes tipos de tácticas de engaño comunes.  Los Abusadores ganan acceso a las emociones por medio de la confianza, el enojo, los celos, el soborno, los secretos, la intimidación, el halago y la inseguridad.</a:t>
            </a:r>
            <a:endParaRPr lang="en-US" dirty="0" smtClean="0"/>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15</a:t>
            </a:fld>
            <a:endParaRPr lang="en-US" dirty="0"/>
          </a:p>
        </p:txBody>
      </p:sp>
    </p:spTree>
    <p:extLst>
      <p:ext uri="{BB962C8B-B14F-4D97-AF65-F5344CB8AC3E}">
        <p14:creationId xmlns:p14="http://schemas.microsoft.com/office/powerpoint/2010/main" val="190139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Método #1~Confianza </a:t>
            </a:r>
          </a:p>
          <a:p>
            <a:endParaRPr lang="es-ES" dirty="0" smtClean="0"/>
          </a:p>
          <a:p>
            <a:r>
              <a:rPr lang="es-ES" dirty="0" smtClean="0"/>
              <a:t>1.La víctima es convencida por el abusador quien ella es la UNICA persona en quien puede confiar.</a:t>
            </a:r>
          </a:p>
          <a:p>
            <a:endParaRPr lang="es-ES" dirty="0" smtClean="0"/>
          </a:p>
          <a:p>
            <a:r>
              <a:rPr lang="es-ES" dirty="0" smtClean="0"/>
              <a:t>2.El abusador le hace pensar a la víctima que él es la persona más importante en su vida y que su mundo gira alrededor de él.</a:t>
            </a:r>
          </a:p>
          <a:p>
            <a:endParaRPr lang="es-ES" dirty="0" smtClean="0"/>
          </a:p>
          <a:p>
            <a:r>
              <a:rPr lang="es-ES" dirty="0" smtClean="0"/>
              <a:t>3.Construye una falsa confianza  al enfatizar lo natural y segura que es la relación. </a:t>
            </a:r>
          </a:p>
        </p:txBody>
      </p:sp>
      <p:sp>
        <p:nvSpPr>
          <p:cNvPr id="4" name="Slide Number Placeholder 3"/>
          <p:cNvSpPr>
            <a:spLocks noGrp="1"/>
          </p:cNvSpPr>
          <p:nvPr>
            <p:ph type="sldNum" sz="quarter" idx="10"/>
          </p:nvPr>
        </p:nvSpPr>
        <p:spPr/>
        <p:txBody>
          <a:bodyPr/>
          <a:lstStyle/>
          <a:p>
            <a:fld id="{F4C36F41-2542-4857-952A-6359726F3F86}" type="slidenum">
              <a:rPr lang="en-US" smtClean="0"/>
              <a:t>16</a:t>
            </a:fld>
            <a:endParaRPr lang="en-US" dirty="0"/>
          </a:p>
        </p:txBody>
      </p:sp>
    </p:spTree>
    <p:extLst>
      <p:ext uri="{BB962C8B-B14F-4D97-AF65-F5344CB8AC3E}">
        <p14:creationId xmlns:p14="http://schemas.microsoft.com/office/powerpoint/2010/main" val="391406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4.El abusador le compra regalos a las víctimas y las protege de los demás. </a:t>
            </a:r>
          </a:p>
          <a:p>
            <a:endParaRPr lang="es-ES" dirty="0" smtClean="0"/>
          </a:p>
          <a:p>
            <a:r>
              <a:rPr lang="es-ES" dirty="0" smtClean="0"/>
              <a:t>5.Conecta las acciones realizadas para la víctima como signos de verdadero amor. </a:t>
            </a:r>
          </a:p>
          <a:p>
            <a:endParaRPr lang="es-ES" dirty="0" smtClean="0"/>
          </a:p>
          <a:p>
            <a:r>
              <a:rPr lang="es-ES" dirty="0" smtClean="0"/>
              <a:t>Una vez que el abusador se ha ganado la confianza y lealtad de la víctima, se da inicio al abuso de conducta sexual o ilegal como drogas, alcohol o cigarros. La víctima es llevada a creer que las actividades son parte natural de la relación. </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17</a:t>
            </a:fld>
            <a:endParaRPr lang="en-US" dirty="0"/>
          </a:p>
        </p:txBody>
      </p:sp>
    </p:spTree>
    <p:extLst>
      <p:ext uri="{BB962C8B-B14F-4D97-AF65-F5344CB8AC3E}">
        <p14:creationId xmlns:p14="http://schemas.microsoft.com/office/powerpoint/2010/main" val="202988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enojo, es a menudo usado para mantener el control, la mayoría del tiempo conduce a relaciones sexuales para “mejorar las cosas” entre ellos. En enojo puede ser verbal o físico pero siempre conduce al sexo. La victima suele ser culpada por el enojo del abusador…ocasionado por la desconsideración de la víctima. Muchas veces el enojo, se convierte en la característica principal de la relación abusiva, lo que equivale a relaciones sexuales con ira y control.</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18</a:t>
            </a:fld>
            <a:endParaRPr lang="en-US" dirty="0"/>
          </a:p>
        </p:txBody>
      </p:sp>
    </p:spTree>
    <p:extLst>
      <p:ext uri="{BB962C8B-B14F-4D97-AF65-F5344CB8AC3E}">
        <p14:creationId xmlns:p14="http://schemas.microsoft.com/office/powerpoint/2010/main" val="377648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abusador no quiere  compartir a la víctima con nadie, ni tan siquiera con su familia y amigos. La víctima es tratada como un objeto cuyo sentimientos no son considerados. El abusador incluso puede querer saber los pensamientos y conversaciones de la víctima.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19</a:t>
            </a:fld>
            <a:endParaRPr lang="en-US" dirty="0"/>
          </a:p>
        </p:txBody>
      </p:sp>
    </p:spTree>
    <p:extLst>
      <p:ext uri="{BB962C8B-B14F-4D97-AF65-F5344CB8AC3E}">
        <p14:creationId xmlns:p14="http://schemas.microsoft.com/office/powerpoint/2010/main" val="392717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abusador le da regalos a sus víctimas. Estos regalos explícitamente intentan engañar a la víctima, para complacer al abusador. La víctima (él/ella) siente la necesidad de “compensar” al abusador de alguna manera. Regalos y sobornos son cuidadosamente escogidos para crear una más profunda conexión dentro de la relación y las relaciones sexuales (secretas).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20</a:t>
            </a:fld>
            <a:endParaRPr lang="en-US" dirty="0"/>
          </a:p>
        </p:txBody>
      </p:sp>
    </p:spTree>
    <p:extLst>
      <p:ext uri="{BB962C8B-B14F-4D97-AF65-F5344CB8AC3E}">
        <p14:creationId xmlns:p14="http://schemas.microsoft.com/office/powerpoint/2010/main" val="331128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Una vez que el abusador se gana la confianza de su víctima, llevando a la práctica una conducta sexual, la víctima es persuadida a mantener la relación en secreto. El abusador se asegurara de que la víctima no tenga a ninguna otra persona en quien confiar. La victima puede llegar a experimentar una necesidad y amor por el abusador.</a:t>
            </a:r>
          </a:p>
          <a:p>
            <a:endParaRPr lang="es-ES" dirty="0" smtClean="0"/>
          </a:p>
          <a:p>
            <a:r>
              <a:rPr lang="es-ES" dirty="0" smtClean="0"/>
              <a:t>Si la victima muestra señales de resistencia, el abusador la amenaza con decir y meterla en problemas. Alternativamente, el abusador puede amenazar con lastimar a la familia de la víctima. </a:t>
            </a:r>
          </a:p>
        </p:txBody>
      </p:sp>
      <p:sp>
        <p:nvSpPr>
          <p:cNvPr id="4" name="Slide Number Placeholder 3"/>
          <p:cNvSpPr>
            <a:spLocks noGrp="1"/>
          </p:cNvSpPr>
          <p:nvPr>
            <p:ph type="sldNum" sz="quarter" idx="10"/>
          </p:nvPr>
        </p:nvSpPr>
        <p:spPr/>
        <p:txBody>
          <a:bodyPr/>
          <a:lstStyle/>
          <a:p>
            <a:fld id="{F4C36F41-2542-4857-952A-6359726F3F86}" type="slidenum">
              <a:rPr lang="en-US" smtClean="0"/>
              <a:t>21</a:t>
            </a:fld>
            <a:endParaRPr lang="en-US" dirty="0"/>
          </a:p>
        </p:txBody>
      </p:sp>
    </p:spTree>
    <p:extLst>
      <p:ext uri="{BB962C8B-B14F-4D97-AF65-F5344CB8AC3E}">
        <p14:creationId xmlns:p14="http://schemas.microsoft.com/office/powerpoint/2010/main" val="743922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abusador le asegura a la víctima que el motivo del comportamiento sexual es por amor y que si alguien sabe de su relación, ya no van a ser libres de amarse mutuamente. La victima desarrolla un miedo al abusador el cual lleva a que la víctima le siga dando al abusador lo que le pide conduciéndola  a sentirse sin esperanza y sin sentido.</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22</a:t>
            </a:fld>
            <a:endParaRPr lang="en-US" dirty="0"/>
          </a:p>
        </p:txBody>
      </p:sp>
    </p:spTree>
    <p:extLst>
      <p:ext uri="{BB962C8B-B14F-4D97-AF65-F5344CB8AC3E}">
        <p14:creationId xmlns:p14="http://schemas.microsoft.com/office/powerpoint/2010/main" val="3580092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Otras maneras de controlar consisten en asustar, amenazar o intimidar, llevando a la sumisión de la víctima. Algunas formas de intimidación son: echar un vistazo/mirada fija, imponer, golpear la palma de la mano, agarrar a la víctima y otras maneras que obligan a la víctima a reconocer el poder del abusador.</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23</a:t>
            </a:fld>
            <a:endParaRPr lang="en-US" dirty="0"/>
          </a:p>
        </p:txBody>
      </p:sp>
    </p:spTree>
    <p:extLst>
      <p:ext uri="{BB962C8B-B14F-4D97-AF65-F5344CB8AC3E}">
        <p14:creationId xmlns:p14="http://schemas.microsoft.com/office/powerpoint/2010/main" val="229927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Nuestro Creador te creo con amor para que Lo conozcas y sigas por el camino del bien. Quieres hacer lo que es bueno y correcto. Esta lección explora maneras en que los abusadores sexuales te pueden hacer creer que quieren cosas buenas para ti. Vas a desarrollar nuevas herramientas que te van a ayudar a reconocer y responder a estos engaños.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a:t>
            </a:fld>
            <a:endParaRPr lang="en-US"/>
          </a:p>
        </p:txBody>
      </p:sp>
    </p:spTree>
    <p:extLst>
      <p:ext uri="{BB962C8B-B14F-4D97-AF65-F5344CB8AC3E}">
        <p14:creationId xmlns:p14="http://schemas.microsoft.com/office/powerpoint/2010/main" val="1483796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abusadores emocionales saben cómo impresionar a los demás y parecer de confianza. Tienden a exagerar los cumplidos con el fin de obtener lo que quieren. Por lo general los halagos hacia la victima son considerados como sexualmente sugestivos. El halago no es un elogio.</a:t>
            </a:r>
          </a:p>
          <a:p>
            <a:endParaRPr lang="es-ES" dirty="0" smtClean="0"/>
          </a:p>
          <a:p>
            <a:r>
              <a:rPr lang="es-ES" dirty="0" smtClean="0"/>
              <a:t>El elogio demuestra la aprobación y/o admiración hacia un logro o realización personal. Los halagos no son sinceros; y esto está orientado hacia una acción o hecho no relacionados. </a:t>
            </a:r>
          </a:p>
        </p:txBody>
      </p:sp>
      <p:sp>
        <p:nvSpPr>
          <p:cNvPr id="4" name="Slide Number Placeholder 3"/>
          <p:cNvSpPr>
            <a:spLocks noGrp="1"/>
          </p:cNvSpPr>
          <p:nvPr>
            <p:ph type="sldNum" sz="quarter" idx="10"/>
          </p:nvPr>
        </p:nvSpPr>
        <p:spPr/>
        <p:txBody>
          <a:bodyPr/>
          <a:lstStyle/>
          <a:p>
            <a:fld id="{F4C36F41-2542-4857-952A-6359726F3F86}" type="slidenum">
              <a:rPr lang="en-US" smtClean="0"/>
              <a:t>24</a:t>
            </a:fld>
            <a:endParaRPr lang="en-US" dirty="0"/>
          </a:p>
        </p:txBody>
      </p:sp>
    </p:spTree>
    <p:extLst>
      <p:ext uri="{BB962C8B-B14F-4D97-AF65-F5344CB8AC3E}">
        <p14:creationId xmlns:p14="http://schemas.microsoft.com/office/powerpoint/2010/main" val="3567964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abusadores van a querer asegurarse continuamente del amor y de la lealtad de la víctima. El abusador va a buscar una prueba del amor de su víctima hacia él/ella, pidiéndole caras de amor o acciones que prueben su amor. La simpatía es usada por los abusadores para obtener el perdón de sus víctimas, después de haberlas tratado mal, alegando que fueron llevados al mal comportamiento por falta de amor de parte de la víctima. </a:t>
            </a:r>
          </a:p>
          <a:p>
            <a:endParaRPr lang="es-ES" dirty="0" smtClean="0"/>
          </a:p>
          <a:p>
            <a:r>
              <a:rPr lang="es-ES" dirty="0" smtClean="0"/>
              <a:t>Los abusadores inculcan más inseguridad a sus víctimas al decirles que nadie puede amarlos/las fuera de esa relación; por lo tanto, alimentan la propia inseguridad de la víctima. </a:t>
            </a:r>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25</a:t>
            </a:fld>
            <a:endParaRPr lang="en-US"/>
          </a:p>
        </p:txBody>
      </p:sp>
    </p:spTree>
    <p:extLst>
      <p:ext uri="{BB962C8B-B14F-4D97-AF65-F5344CB8AC3E}">
        <p14:creationId xmlns:p14="http://schemas.microsoft.com/office/powerpoint/2010/main" val="3851220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No está bien que alguien te ofrezca dinero, regalos o favores para tratar de conseguir que hagas cosas que sabes que está mal. Recuerda que está mal cuando un abusador te manipula, usa la fuerza física o amenaza a las personas que te importan, cuando te hace hacer cosas que te hacen sentirte incomodo</a:t>
            </a:r>
            <a:r>
              <a:rPr lang="es-ES" baseline="0" dirty="0" smtClean="0"/>
              <a:t> </a:t>
            </a:r>
            <a:r>
              <a:rPr lang="es-ES" dirty="0" smtClean="0"/>
              <a:t>o cuando te deja sintiéndote mal contigo mismo. Lo que han hecho no es tu culpa. Tú no ocasionaste el abuso. El abuso sexual está en contra de la ley. Incluso si hiciste algo incorrecto, nunca es tarde para reportar al abusador con tus padres o con un adulto de confianza que te puedan conseguir ayuda.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26</a:t>
            </a:fld>
            <a:endParaRPr lang="en-US"/>
          </a:p>
        </p:txBody>
      </p:sp>
    </p:spTree>
    <p:extLst>
      <p:ext uri="{BB962C8B-B14F-4D97-AF65-F5344CB8AC3E}">
        <p14:creationId xmlns:p14="http://schemas.microsoft.com/office/powerpoint/2010/main" val="2481156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Recuerda que:</a:t>
            </a:r>
          </a:p>
          <a:p>
            <a:endParaRPr lang="es-ES" dirty="0" smtClean="0"/>
          </a:p>
          <a:p>
            <a:r>
              <a:rPr lang="es-ES" dirty="0" smtClean="0"/>
              <a:t>~Los abusadores se toman el tiempo necesario para desensibilizar a la víctima, para que esta no pueda distinguir entre lo que está bien o mal. La meta de los abusadores es conseguir que la víctima se sienta que todo lo que sucede dentro de la relación es apropiado y natural. Culpa, miedo y vergüenza son las herramientas que el abusador utiliza para asegurarse de que sus víctimas no informen el abuso. </a:t>
            </a:r>
          </a:p>
          <a:p>
            <a:endParaRPr lang="en-US" baseline="0" dirty="0" smtClean="0"/>
          </a:p>
          <a:p>
            <a:r>
              <a:rPr lang="es-ES" baseline="0" dirty="0" smtClean="0"/>
              <a:t>~Los abusadores van a  intentar hacer todo en su poder para manipular a la víctima en hacer lo que el abusador quiere que hagan. Por eso es importante que las víctimas no intenten controlar la situación por sí mismas, sino deben de repórtalo a alguien que pueda protégelos del daño que le abusador piensa en hacerle.</a:t>
            </a:r>
          </a:p>
          <a:p>
            <a:endParaRPr lang="en-US" baseline="0" dirty="0" smtClean="0"/>
          </a:p>
          <a:p>
            <a:r>
              <a:rPr lang="es-ES" baseline="0" dirty="0" smtClean="0"/>
              <a:t>~Si la víctima intenta detener el comportamiento abusivo o intenta romper la relación, el abusador va a hacer todo en su poder para controlar a la víctima. Si el abusador amenaza a la víctima con decirle a todos lo que ha estado sucediendo, recuerda que sus amenazas son vacías. Los abusadores temen ser expuestos y capturados. Lo que están haciendo es ilegal y tus padres, adultos de confianza o alguna organización pueden ayudarte a obtener la ayuda legal y emocional necesaria.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27</a:t>
            </a:fld>
            <a:endParaRPr lang="en-US"/>
          </a:p>
        </p:txBody>
      </p:sp>
    </p:spTree>
    <p:extLst>
      <p:ext uri="{BB962C8B-B14F-4D97-AF65-F5344CB8AC3E}">
        <p14:creationId xmlns:p14="http://schemas.microsoft.com/office/powerpoint/2010/main" val="1332499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(Continua…)</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~Si se llega a dar esta situación, nunca te pongas en peligro al acceder reunirte con esa persona, aunque sea por última vez. Los abusadores tienen miedo de que los acuses. Pueden intentar controlarte o lastimarte. Es poco probable que el abusador se de por vencido y te entregue todo el control. La mejor manera de parar a el abusador es ir con tus padres o con un adulto de confianza.</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 </a:t>
            </a:r>
            <a:endParaRPr lang="en-US" baseline="0" dirty="0" smtClean="0"/>
          </a:p>
          <a:p>
            <a:r>
              <a:rPr lang="es-ES" baseline="0" dirty="0" smtClean="0"/>
              <a:t>~Aunque el abusador te convenza de hacer cosas de las cuales te vas a arrepentir y vas a reconocer que están mal, no tengas miedo ve con tus padre o con un adulto que pueda ayudarte. Recuerda que el comportamiento no es tu culpa.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28</a:t>
            </a:fld>
            <a:endParaRPr lang="en-US"/>
          </a:p>
        </p:txBody>
      </p:sp>
    </p:spTree>
    <p:extLst>
      <p:ext uri="{BB962C8B-B14F-4D97-AF65-F5344CB8AC3E}">
        <p14:creationId xmlns:p14="http://schemas.microsoft.com/office/powerpoint/2010/main" val="120149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F4C36F41-2542-4857-952A-6359726F3F86}" type="slidenum">
              <a:rPr lang="en-US" smtClean="0"/>
              <a:t>29</a:t>
            </a:fld>
            <a:endParaRPr lang="en-US"/>
          </a:p>
        </p:txBody>
      </p:sp>
    </p:spTree>
    <p:extLst>
      <p:ext uri="{BB962C8B-B14F-4D97-AF65-F5344CB8AC3E}">
        <p14:creationId xmlns:p14="http://schemas.microsoft.com/office/powerpoint/2010/main" val="21343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Los límites son reglas que rigen las relaciones. Estas definen el comportamiento apropiado para los diferentes tipos de relación al establecer límites aceptables para expresar tus pensamientos, sentimientos o tacto.  Su propósito</a:t>
            </a:r>
            <a:r>
              <a:rPr lang="es-ES" baseline="0" dirty="0" smtClean="0"/>
              <a:t> es mantenerte seguro para que las relaciones se desarrollen de la manera mas sana.  Todos los aspectos de la vida se rigen por algún tipo de limite.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4</a:t>
            </a:fld>
            <a:endParaRPr lang="en-US"/>
          </a:p>
        </p:txBody>
      </p:sp>
    </p:spTree>
    <p:extLst>
      <p:ext uri="{BB962C8B-B14F-4D97-AF65-F5344CB8AC3E}">
        <p14:creationId xmlns:p14="http://schemas.microsoft.com/office/powerpoint/2010/main" val="325134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Las reglas escitas o no escritas para los límites corresponden a diferentes tipos de relaciones. Las dos categorías principales para relaciones son Casual y Cercana.</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5</a:t>
            </a:fld>
            <a:endParaRPr lang="en-US"/>
          </a:p>
        </p:txBody>
      </p:sp>
    </p:spTree>
    <p:extLst>
      <p:ext uri="{BB962C8B-B14F-4D97-AF65-F5344CB8AC3E}">
        <p14:creationId xmlns:p14="http://schemas.microsoft.com/office/powerpoint/2010/main" val="255905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Las relaciones casuales o fortuitas incluyen a personas que reconoces o con las que compartes actividades en común, como los deportes o el trabajo escolar; pero no compartes conocimientos ni sentimientos acerca de los aspectos personales de tu vida o de la de ellos.  Estas personas pueden ser tus vecinos, compañeros de clases o de equipo, personas de tu trabajo, los padres de tus amigos, etc…</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7</a:t>
            </a:fld>
            <a:endParaRPr lang="en-US"/>
          </a:p>
        </p:txBody>
      </p:sp>
    </p:spTree>
    <p:extLst>
      <p:ext uri="{BB962C8B-B14F-4D97-AF65-F5344CB8AC3E}">
        <p14:creationId xmlns:p14="http://schemas.microsoft.com/office/powerpoint/2010/main" val="239825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Las relaciones cercanas incluyen a personas con las que normalmente pasas mucho tiempo, personas que te conocen y te aceptan como eres,  con tus fortalezas y debilidades, personas con las que compartes pensamientos, ilusiones y sentimientos.  Se construyen sobre un gran periodo de tiempo y por lo general incluyen confianza, respeto, cariño, apoyo y crítica constructiva.</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9</a:t>
            </a:fld>
            <a:endParaRPr lang="en-US"/>
          </a:p>
        </p:txBody>
      </p:sp>
    </p:spTree>
    <p:extLst>
      <p:ext uri="{BB962C8B-B14F-4D97-AF65-F5344CB8AC3E}">
        <p14:creationId xmlns:p14="http://schemas.microsoft.com/office/powerpoint/2010/main" val="271353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pueden ver algunas acciones corresponden únicamente a esas personas que conoces a nivel personal. Sería inapropiado compartir pensamientos, sentimientos e historias personales, con personas que acabas de conocer o que llevas conociendo poco tiempo. Necesitas suficiente tiempo para determinar si una persona es respetuosa y de confianza. Esto requiere prudencia para determinar  si estos límites van a ser cumplidos por esas personas con las que entras en contacto. También es importante que tú  no cruces estos límites mediante la manipulación o coerción de una persona para que comparta sus pensamientos y sentimientos antes de que estén listos para hacerlo. </a:t>
            </a:r>
            <a:endParaRPr lang="en-US" dirty="0"/>
          </a:p>
        </p:txBody>
      </p:sp>
      <p:sp>
        <p:nvSpPr>
          <p:cNvPr id="4" name="Slide Number Placeholder 3"/>
          <p:cNvSpPr>
            <a:spLocks noGrp="1"/>
          </p:cNvSpPr>
          <p:nvPr>
            <p:ph type="sldNum" sz="quarter" idx="10"/>
          </p:nvPr>
        </p:nvSpPr>
        <p:spPr/>
        <p:txBody>
          <a:bodyPr/>
          <a:lstStyle/>
          <a:p>
            <a:fld id="{F4C36F41-2542-4857-952A-6359726F3F86}" type="slidenum">
              <a:rPr lang="en-US" smtClean="0"/>
              <a:t>11</a:t>
            </a:fld>
            <a:endParaRPr lang="en-US"/>
          </a:p>
        </p:txBody>
      </p:sp>
    </p:spTree>
    <p:extLst>
      <p:ext uri="{BB962C8B-B14F-4D97-AF65-F5344CB8AC3E}">
        <p14:creationId xmlns:p14="http://schemas.microsoft.com/office/powerpoint/2010/main" val="213676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Hemos hablado acerca de los límites que involucran las relaciones casuales y cercanas.</a:t>
            </a:r>
            <a:r>
              <a:rPr lang="es-ES" baseline="0" dirty="0" smtClean="0"/>
              <a:t>  </a:t>
            </a:r>
            <a:r>
              <a:rPr lang="es-ES" dirty="0" smtClean="0"/>
              <a:t>Como seguidores de Cristo queremos mantener relaciones sanas. La mayoría de la gente actúa con buenas intenciones y de una manera respetuosa. Esta lección es para ayudarte a poner atención y saber quién intenta hacerte daño, incluso familiares y amigos. </a:t>
            </a:r>
          </a:p>
          <a:p>
            <a:endParaRPr lang="en-US" baseline="0" dirty="0" smtClean="0"/>
          </a:p>
          <a:p>
            <a:r>
              <a:rPr lang="es-ES" baseline="0" dirty="0" smtClean="0"/>
              <a:t>Introducción al tema del engaño:</a:t>
            </a:r>
          </a:p>
          <a:p>
            <a:r>
              <a:rPr lang="es-ES" baseline="0" dirty="0" smtClean="0"/>
              <a:t>¿Qué es el engaño? El engaño es el proceso deliberando para ganar la confianza de la víctima y de  su familia y de su círculo interior, con la finalidad de establecer credibilidad, control y poder dentro de la relación para que el abusador pueda abusar sexualmente de la víctima. El abusador es un maestro en aprovecharse del estado emocional de la víctima (ex. soledad, enojo).</a:t>
            </a:r>
          </a:p>
          <a:p>
            <a:endParaRPr lang="es-ES" baseline="0" dirty="0" smtClean="0"/>
          </a:p>
          <a:p>
            <a:r>
              <a:rPr lang="es-ES" baseline="0" dirty="0" smtClean="0"/>
              <a:t>El típico estereotipo de un abusador sexual  es el de un extraño dando vueltas en un parque esperando para agarrar a algún adolescente de sorpresa. La realidad es que la mayoría de los abusos sexuales son realizados por personas que las victimas conocen. Los hombres y mujeres que abusan sexualmente de los jóvenes son de diferentes edades y apariencias. Los abusadores pueden ser  familia, vecinos, amigos, profesores o cualquier adulto en una posición de confianza.</a:t>
            </a:r>
          </a:p>
          <a:p>
            <a:endParaRPr lang="es-ES" baseline="0" dirty="0" smtClean="0"/>
          </a:p>
          <a:p>
            <a:endParaRPr lang="es-E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4C36F41-2542-4857-952A-6359726F3F86}" type="slidenum">
              <a:rPr lang="en-US" smtClean="0"/>
              <a:t>12</a:t>
            </a:fld>
            <a:endParaRPr lang="en-US"/>
          </a:p>
        </p:txBody>
      </p:sp>
    </p:spTree>
    <p:extLst>
      <p:ext uri="{BB962C8B-B14F-4D97-AF65-F5344CB8AC3E}">
        <p14:creationId xmlns:p14="http://schemas.microsoft.com/office/powerpoint/2010/main" val="78797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abuso sexual  es un abuso o mal uso de la sexualidad humana. En vez de usar la sexualidad para unir a la pareja en una expresión casta y apropiada de respeto y cariño, lastima o crea a algún daño por medio de la manipulación, el control y el poder. Es importante reconocer como un abusador llega a engañar a su víctima para obtener el control. </a:t>
            </a:r>
            <a:endParaRPr lang="es-MX" dirty="0"/>
          </a:p>
        </p:txBody>
      </p:sp>
      <p:sp>
        <p:nvSpPr>
          <p:cNvPr id="4" name="Slide Number Placeholder 3"/>
          <p:cNvSpPr>
            <a:spLocks noGrp="1"/>
          </p:cNvSpPr>
          <p:nvPr>
            <p:ph type="sldNum" sz="quarter" idx="10"/>
          </p:nvPr>
        </p:nvSpPr>
        <p:spPr/>
        <p:txBody>
          <a:bodyPr/>
          <a:lstStyle/>
          <a:p>
            <a:fld id="{F4C36F41-2542-4857-952A-6359726F3F86}" type="slidenum">
              <a:rPr lang="en-US" smtClean="0"/>
              <a:t>13</a:t>
            </a:fld>
            <a:endParaRPr lang="en-US"/>
          </a:p>
        </p:txBody>
      </p:sp>
    </p:spTree>
    <p:extLst>
      <p:ext uri="{BB962C8B-B14F-4D97-AF65-F5344CB8AC3E}">
        <p14:creationId xmlns:p14="http://schemas.microsoft.com/office/powerpoint/2010/main" val="1815024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45F2A3B-6F26-455B-AA28-B2F7AB4E0C6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9DF33-894D-4340-9C5C-68398C76D3B7}"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F2A3B-6F26-455B-AA28-B2F7AB4E0C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09DF33-894D-4340-9C5C-68398C76D3B7}"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F2A3B-6F26-455B-AA28-B2F7AB4E0C6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09DF33-894D-4340-9C5C-68398C76D3B7}"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F2A3B-6F26-455B-AA28-B2F7AB4E0C6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9DF33-894D-4340-9C5C-68398C76D3B7}"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9DF33-894D-4340-9C5C-68398C76D3B7}"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F2A3B-6F26-455B-AA28-B2F7AB4E0C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C09DF33-894D-4340-9C5C-68398C76D3B7}" type="datetimeFigureOut">
              <a:rPr lang="en-US" smtClean="0"/>
              <a:t>4/9/2013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45F2A3B-6F26-455B-AA28-B2F7AB4E0C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0" y="1387737"/>
            <a:ext cx="7122459" cy="1731982"/>
          </a:xfrm>
        </p:spPr>
        <p:txBody>
          <a:bodyPr/>
          <a:lstStyle/>
          <a:p>
            <a:r>
              <a:rPr lang="es-MX" smtClean="0"/>
              <a:t>Diócesis </a:t>
            </a:r>
            <a:r>
              <a:rPr lang="es-MX" dirty="0" smtClean="0"/>
              <a:t>de San Diego</a:t>
            </a:r>
            <a:endParaRPr lang="es-MX" dirty="0"/>
          </a:p>
        </p:txBody>
      </p:sp>
      <p:sp>
        <p:nvSpPr>
          <p:cNvPr id="3" name="Subtitle 2"/>
          <p:cNvSpPr>
            <a:spLocks noGrp="1"/>
          </p:cNvSpPr>
          <p:nvPr>
            <p:ph type="subTitle" idx="1"/>
          </p:nvPr>
        </p:nvSpPr>
        <p:spPr/>
        <p:txBody>
          <a:bodyPr/>
          <a:lstStyle/>
          <a:p>
            <a:r>
              <a:rPr lang="es-MX" dirty="0" smtClean="0"/>
              <a:t>Entrenamiento para un Ambiente Seguro</a:t>
            </a:r>
          </a:p>
          <a:p>
            <a:r>
              <a:rPr lang="es-MX" dirty="0" smtClean="0"/>
              <a:t>Onceavo Grado</a:t>
            </a:r>
            <a:endParaRPr lang="es-MX"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792" y="4800600"/>
            <a:ext cx="1196415" cy="1428044"/>
          </a:xfrm>
          <a:prstGeom prst="rect">
            <a:avLst/>
          </a:prstGeom>
        </p:spPr>
      </p:pic>
    </p:spTree>
    <p:extLst>
      <p:ext uri="{BB962C8B-B14F-4D97-AF65-F5344CB8AC3E}">
        <p14:creationId xmlns:p14="http://schemas.microsoft.com/office/powerpoint/2010/main" val="3547308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grojas\AppData\Local\Microsoft\Windows\Temporary Internet Files\Content.IE5\XLEPQJJU\MP9002626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4815534" cy="319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5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a:bodyPr>
          <a:lstStyle/>
          <a:p>
            <a:r>
              <a:rPr lang="es-ES" dirty="0" smtClean="0"/>
              <a:t>Algunas </a:t>
            </a:r>
            <a:r>
              <a:rPr lang="es-ES" dirty="0"/>
              <a:t>acciones corresponden únicamente a esas personas que conoces a nivel personal. </a:t>
            </a:r>
          </a:p>
          <a:p>
            <a:r>
              <a:rPr lang="es-ES" dirty="0" smtClean="0"/>
              <a:t>Es </a:t>
            </a:r>
            <a:r>
              <a:rPr lang="es-ES" dirty="0"/>
              <a:t>inapropiado compartir pensamientos, sentimientos e historias personales, con personas que acabas de conocer.</a:t>
            </a:r>
          </a:p>
          <a:p>
            <a:r>
              <a:rPr lang="es-ES" dirty="0" smtClean="0"/>
              <a:t>Date </a:t>
            </a:r>
            <a:r>
              <a:rPr lang="es-ES" dirty="0"/>
              <a:t>suficiente tiempo para determinar si una persona es respetuosa y de confianza. </a:t>
            </a:r>
          </a:p>
          <a:p>
            <a:r>
              <a:rPr lang="es-ES" dirty="0" smtClean="0"/>
              <a:t>Mantén </a:t>
            </a:r>
            <a:r>
              <a:rPr lang="es-ES" dirty="0"/>
              <a:t>límites saludables hasta saber si puedes o no confiar en esa persona; especialmente antes de compartir pensamientos, sentimientos e información personal. </a:t>
            </a:r>
          </a:p>
        </p:txBody>
      </p:sp>
      <p:sp>
        <p:nvSpPr>
          <p:cNvPr id="2" name="Title 1"/>
          <p:cNvSpPr>
            <a:spLocks noGrp="1"/>
          </p:cNvSpPr>
          <p:nvPr>
            <p:ph type="title"/>
          </p:nvPr>
        </p:nvSpPr>
        <p:spPr/>
        <p:txBody>
          <a:bodyPr/>
          <a:lstStyle/>
          <a:p>
            <a:r>
              <a:rPr lang="es-MX" dirty="0" smtClean="0"/>
              <a:t>Resumen</a:t>
            </a:r>
            <a:endParaRPr lang="es-MX" dirty="0"/>
          </a:p>
        </p:txBody>
      </p:sp>
    </p:spTree>
    <p:extLst>
      <p:ext uri="{BB962C8B-B14F-4D97-AF65-F5344CB8AC3E}">
        <p14:creationId xmlns:p14="http://schemas.microsoft.com/office/powerpoint/2010/main" val="762063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s-ES" dirty="0" smtClean="0"/>
              <a:t>¿</a:t>
            </a:r>
            <a:r>
              <a:rPr lang="es-ES" dirty="0"/>
              <a:t>Qué es el engaño?</a:t>
            </a:r>
          </a:p>
          <a:p>
            <a:pPr lvl="1"/>
            <a:r>
              <a:rPr lang="es-ES" dirty="0"/>
              <a:t>El engaño es el proceso deliberando para ganar la confianza de la víctima y de  su familia y de su círculo interior, con la finalidad de establecer credibilidad, control y poder. </a:t>
            </a:r>
          </a:p>
          <a:p>
            <a:r>
              <a:rPr lang="es-ES" dirty="0" smtClean="0"/>
              <a:t>Estereotipos </a:t>
            </a:r>
            <a:r>
              <a:rPr lang="es-ES" dirty="0"/>
              <a:t>del abusador</a:t>
            </a:r>
          </a:p>
          <a:p>
            <a:pPr lvl="1"/>
            <a:r>
              <a:rPr lang="es-ES" dirty="0"/>
              <a:t>La mayoría de los abusos sexuales son realizados por personas conocidas por la víctima: familia, vecinos, amigos, profesores o cualquier adulto en una posición de confianza.</a:t>
            </a:r>
          </a:p>
          <a:p>
            <a:r>
              <a:rPr lang="es-ES" dirty="0" smtClean="0"/>
              <a:t>El </a:t>
            </a:r>
            <a:r>
              <a:rPr lang="es-ES" dirty="0"/>
              <a:t>abuso sexual es el mal uso de la sexualidad.</a:t>
            </a:r>
          </a:p>
        </p:txBody>
      </p:sp>
      <p:sp>
        <p:nvSpPr>
          <p:cNvPr id="3" name="Title 2"/>
          <p:cNvSpPr>
            <a:spLocks noGrp="1"/>
          </p:cNvSpPr>
          <p:nvPr>
            <p:ph type="title"/>
          </p:nvPr>
        </p:nvSpPr>
        <p:spPr>
          <a:xfrm>
            <a:off x="688490" y="570156"/>
            <a:ext cx="7541110" cy="1054250"/>
          </a:xfrm>
        </p:spPr>
        <p:txBody>
          <a:bodyPr/>
          <a:lstStyle/>
          <a:p>
            <a:r>
              <a:rPr lang="es-ES" dirty="0"/>
              <a:t>!</a:t>
            </a:r>
            <a:r>
              <a:rPr lang="es-ES" dirty="0" smtClean="0"/>
              <a:t>Atención!</a:t>
            </a:r>
            <a:endParaRPr lang="en-US" dirty="0"/>
          </a:p>
        </p:txBody>
      </p:sp>
    </p:spTree>
    <p:extLst>
      <p:ext uri="{BB962C8B-B14F-4D97-AF65-F5344CB8AC3E}">
        <p14:creationId xmlns:p14="http://schemas.microsoft.com/office/powerpoint/2010/main" val="2459927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rojas\AppData\Local\Microsoft\Windows\Temporary Internet Files\Content.IE5\MM4HGUTH\MC9000787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143000"/>
            <a:ext cx="4216974" cy="403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682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s-ES" dirty="0" smtClean="0"/>
              <a:t>Los </a:t>
            </a:r>
            <a:r>
              <a:rPr lang="es-ES" dirty="0"/>
              <a:t>abusadores buscan la manera de ganarse la confianza de sus víctimas.</a:t>
            </a:r>
          </a:p>
          <a:p>
            <a:r>
              <a:rPr lang="es-ES" dirty="0" smtClean="0"/>
              <a:t>Escuchan </a:t>
            </a:r>
            <a:r>
              <a:rPr lang="es-ES" dirty="0"/>
              <a:t>y buscan las situaciones que le ocasión estrés, infelicidad y vacío a su víctima.</a:t>
            </a:r>
          </a:p>
          <a:p>
            <a:r>
              <a:rPr lang="es-ES" dirty="0" smtClean="0"/>
              <a:t>Los </a:t>
            </a:r>
            <a:r>
              <a:rPr lang="es-ES" dirty="0"/>
              <a:t>abusadores dan “afecto y apoyo” para ganarse el acceso y confianza a la vida de la víctima.</a:t>
            </a:r>
          </a:p>
          <a:p>
            <a:r>
              <a:rPr lang="es-ES" dirty="0" smtClean="0"/>
              <a:t>Los </a:t>
            </a:r>
            <a:r>
              <a:rPr lang="es-ES" dirty="0"/>
              <a:t>abusadores no necesitan de la fuerza fisca, llegan a convencer a sus víctimas de que lo que están haciendo dentro de la relación es natural y apropiado. </a:t>
            </a:r>
          </a:p>
        </p:txBody>
      </p:sp>
      <p:sp>
        <p:nvSpPr>
          <p:cNvPr id="3" name="Title 2"/>
          <p:cNvSpPr>
            <a:spLocks noGrp="1"/>
          </p:cNvSpPr>
          <p:nvPr>
            <p:ph type="title"/>
          </p:nvPr>
        </p:nvSpPr>
        <p:spPr/>
        <p:txBody>
          <a:bodyPr/>
          <a:lstStyle/>
          <a:p>
            <a:r>
              <a:rPr lang="es-MX" dirty="0" smtClean="0"/>
              <a:t>Tácticas de Engaño</a:t>
            </a:r>
            <a:endParaRPr lang="es-MX" dirty="0"/>
          </a:p>
        </p:txBody>
      </p:sp>
    </p:spTree>
    <p:extLst>
      <p:ext uri="{BB962C8B-B14F-4D97-AF65-F5344CB8AC3E}">
        <p14:creationId xmlns:p14="http://schemas.microsoft.com/office/powerpoint/2010/main" val="111809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s-ES" dirty="0" smtClean="0"/>
              <a:t>Los </a:t>
            </a:r>
            <a:r>
              <a:rPr lang="es-ES" dirty="0"/>
              <a:t>abusadores se ganan el acceso a las emociones por medio </a:t>
            </a:r>
            <a:r>
              <a:rPr lang="es-ES" dirty="0" smtClean="0"/>
              <a:t>de:</a:t>
            </a:r>
            <a:endParaRPr lang="es-ES" dirty="0"/>
          </a:p>
          <a:p>
            <a:pPr lvl="1"/>
            <a:r>
              <a:rPr lang="es-ES" dirty="0" smtClean="0"/>
              <a:t>La </a:t>
            </a:r>
            <a:r>
              <a:rPr lang="es-ES" dirty="0"/>
              <a:t>confianza</a:t>
            </a:r>
          </a:p>
          <a:p>
            <a:pPr lvl="1"/>
            <a:r>
              <a:rPr lang="es-ES" dirty="0" smtClean="0"/>
              <a:t>El </a:t>
            </a:r>
            <a:r>
              <a:rPr lang="es-ES" dirty="0"/>
              <a:t>enojo</a:t>
            </a:r>
          </a:p>
          <a:p>
            <a:pPr lvl="1"/>
            <a:r>
              <a:rPr lang="es-ES" dirty="0" smtClean="0"/>
              <a:t>Los </a:t>
            </a:r>
            <a:r>
              <a:rPr lang="es-ES" dirty="0"/>
              <a:t>celos</a:t>
            </a:r>
          </a:p>
          <a:p>
            <a:pPr lvl="1"/>
            <a:r>
              <a:rPr lang="es-ES" dirty="0" smtClean="0"/>
              <a:t>El </a:t>
            </a:r>
            <a:r>
              <a:rPr lang="es-ES" dirty="0"/>
              <a:t>soborno</a:t>
            </a:r>
          </a:p>
          <a:p>
            <a:pPr lvl="1"/>
            <a:r>
              <a:rPr lang="es-ES" dirty="0" smtClean="0"/>
              <a:t>Los secretos</a:t>
            </a:r>
            <a:endParaRPr lang="es-ES" dirty="0"/>
          </a:p>
          <a:p>
            <a:pPr lvl="1"/>
            <a:r>
              <a:rPr lang="es-ES" dirty="0" smtClean="0"/>
              <a:t>La </a:t>
            </a:r>
            <a:r>
              <a:rPr lang="es-ES" dirty="0"/>
              <a:t>intimidación </a:t>
            </a:r>
          </a:p>
          <a:p>
            <a:pPr lvl="1"/>
            <a:r>
              <a:rPr lang="es-ES" dirty="0" smtClean="0"/>
              <a:t>El </a:t>
            </a:r>
            <a:r>
              <a:rPr lang="es-ES" dirty="0"/>
              <a:t>halago</a:t>
            </a:r>
          </a:p>
          <a:p>
            <a:pPr lvl="1"/>
            <a:r>
              <a:rPr lang="es-ES" dirty="0" smtClean="0"/>
              <a:t>La </a:t>
            </a:r>
            <a:r>
              <a:rPr lang="es-ES" dirty="0"/>
              <a:t>inseguridad</a:t>
            </a:r>
          </a:p>
        </p:txBody>
      </p:sp>
      <p:sp>
        <p:nvSpPr>
          <p:cNvPr id="3" name="Title 2"/>
          <p:cNvSpPr>
            <a:spLocks noGrp="1"/>
          </p:cNvSpPr>
          <p:nvPr>
            <p:ph type="title"/>
          </p:nvPr>
        </p:nvSpPr>
        <p:spPr/>
        <p:txBody>
          <a:bodyPr/>
          <a:lstStyle/>
          <a:p>
            <a:r>
              <a:rPr lang="es-MX" dirty="0" smtClean="0"/>
              <a:t>Tácticas de Engaño</a:t>
            </a:r>
            <a:endParaRPr lang="es-MX" dirty="0"/>
          </a:p>
        </p:txBody>
      </p:sp>
      <p:pic>
        <p:nvPicPr>
          <p:cNvPr id="6146" name="Picture 2" descr="C:\Users\grojas\AppData\Local\Microsoft\Windows\Temporary Internet Files\Content.IE5\MM4HGUTH\MC9000980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829" y="3429000"/>
            <a:ext cx="1580083" cy="179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55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Tácticas de Engaño</a:t>
            </a:r>
            <a:endParaRPr lang="es-MX" dirty="0"/>
          </a:p>
        </p:txBody>
      </p:sp>
      <p:sp>
        <p:nvSpPr>
          <p:cNvPr id="4" name="Text Placeholder 3"/>
          <p:cNvSpPr>
            <a:spLocks noGrp="1"/>
          </p:cNvSpPr>
          <p:nvPr>
            <p:ph type="body" idx="1"/>
          </p:nvPr>
        </p:nvSpPr>
        <p:spPr>
          <a:xfrm>
            <a:off x="1051560" y="2240280"/>
            <a:ext cx="7101840" cy="658368"/>
          </a:xfrm>
        </p:spPr>
        <p:txBody>
          <a:bodyPr>
            <a:normAutofit/>
          </a:bodyPr>
          <a:lstStyle/>
          <a:p>
            <a:r>
              <a:rPr lang="es-MX" sz="3500" b="1" dirty="0" smtClean="0"/>
              <a:t>Método #1~Confianza </a:t>
            </a:r>
            <a:endParaRPr lang="es-MX" sz="3500" b="1" dirty="0"/>
          </a:p>
        </p:txBody>
      </p:sp>
      <p:sp>
        <p:nvSpPr>
          <p:cNvPr id="5" name="Content Placeholder 4"/>
          <p:cNvSpPr>
            <a:spLocks noGrp="1"/>
          </p:cNvSpPr>
          <p:nvPr>
            <p:ph sz="half" idx="2"/>
          </p:nvPr>
        </p:nvSpPr>
        <p:spPr>
          <a:xfrm>
            <a:off x="688488" y="2947595"/>
            <a:ext cx="7617312" cy="3172968"/>
          </a:xfrm>
        </p:spPr>
        <p:txBody>
          <a:bodyPr/>
          <a:lstStyle/>
          <a:p>
            <a:r>
              <a:rPr lang="es-ES" dirty="0" smtClean="0"/>
              <a:t>La </a:t>
            </a:r>
            <a:r>
              <a:rPr lang="es-ES" dirty="0"/>
              <a:t>víctima es convencida por el abusador </a:t>
            </a:r>
            <a:r>
              <a:rPr lang="es-ES" dirty="0" smtClean="0"/>
              <a:t>que el </a:t>
            </a:r>
            <a:r>
              <a:rPr lang="es-ES" dirty="0"/>
              <a:t>es la UNICA persona en quien puede confiar.</a:t>
            </a:r>
          </a:p>
          <a:p>
            <a:r>
              <a:rPr lang="es-ES" dirty="0" smtClean="0"/>
              <a:t>El </a:t>
            </a:r>
            <a:r>
              <a:rPr lang="es-ES" dirty="0"/>
              <a:t>abusador le hace pensar a la victime que </a:t>
            </a:r>
            <a:r>
              <a:rPr lang="es-ES" dirty="0" smtClean="0"/>
              <a:t>el es </a:t>
            </a:r>
            <a:r>
              <a:rPr lang="es-ES" dirty="0"/>
              <a:t>la persona más importante en su vida y que su mundo gira alrededor de </a:t>
            </a:r>
            <a:r>
              <a:rPr lang="es-ES" dirty="0" smtClean="0"/>
              <a:t>él.</a:t>
            </a:r>
            <a:endParaRPr lang="es-ES" dirty="0"/>
          </a:p>
          <a:p>
            <a:r>
              <a:rPr lang="es-ES" dirty="0" smtClean="0"/>
              <a:t>La </a:t>
            </a:r>
            <a:r>
              <a:rPr lang="es-ES" dirty="0"/>
              <a:t>falsa confianza se basa en enfatizar en cuán natural y segura es la relación. </a:t>
            </a:r>
          </a:p>
        </p:txBody>
      </p:sp>
    </p:spTree>
    <p:extLst>
      <p:ext uri="{BB962C8B-B14F-4D97-AF65-F5344CB8AC3E}">
        <p14:creationId xmlns:p14="http://schemas.microsoft.com/office/powerpoint/2010/main" val="386829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smtClean="0"/>
              <a:t>Tácticas de Engaño</a:t>
            </a:r>
            <a:endParaRPr lang="es-MX" dirty="0"/>
          </a:p>
        </p:txBody>
      </p:sp>
      <p:sp>
        <p:nvSpPr>
          <p:cNvPr id="5" name="Text Placeholder 4"/>
          <p:cNvSpPr>
            <a:spLocks noGrp="1"/>
          </p:cNvSpPr>
          <p:nvPr>
            <p:ph type="body" idx="1"/>
          </p:nvPr>
        </p:nvSpPr>
        <p:spPr>
          <a:xfrm>
            <a:off x="1051560" y="2240280"/>
            <a:ext cx="7330440" cy="658368"/>
          </a:xfrm>
        </p:spPr>
        <p:txBody>
          <a:bodyPr>
            <a:normAutofit/>
          </a:bodyPr>
          <a:lstStyle/>
          <a:p>
            <a:r>
              <a:rPr lang="es-MX" sz="3500" b="1" dirty="0" smtClean="0"/>
              <a:t>Método #1~Confianza </a:t>
            </a:r>
            <a:endParaRPr lang="es-MX" sz="3500" b="1" dirty="0"/>
          </a:p>
        </p:txBody>
      </p:sp>
      <p:sp>
        <p:nvSpPr>
          <p:cNvPr id="6" name="Content Placeholder 5"/>
          <p:cNvSpPr>
            <a:spLocks noGrp="1"/>
          </p:cNvSpPr>
          <p:nvPr>
            <p:ph sz="half" idx="2"/>
          </p:nvPr>
        </p:nvSpPr>
        <p:spPr>
          <a:xfrm>
            <a:off x="688488" y="2947594"/>
            <a:ext cx="7998312" cy="3453205"/>
          </a:xfrm>
        </p:spPr>
        <p:txBody>
          <a:bodyPr>
            <a:normAutofit/>
          </a:bodyPr>
          <a:lstStyle/>
          <a:p>
            <a:r>
              <a:rPr lang="es-ES" dirty="0" smtClean="0"/>
              <a:t>El </a:t>
            </a:r>
            <a:r>
              <a:rPr lang="es-ES" dirty="0"/>
              <a:t>abusador le compra regalos a </a:t>
            </a:r>
            <a:r>
              <a:rPr lang="es-ES" dirty="0" smtClean="0"/>
              <a:t>la víctima </a:t>
            </a:r>
            <a:r>
              <a:rPr lang="es-ES" dirty="0"/>
              <a:t>y </a:t>
            </a:r>
            <a:r>
              <a:rPr lang="es-ES" dirty="0" smtClean="0"/>
              <a:t>lo </a:t>
            </a:r>
            <a:r>
              <a:rPr lang="es-ES" dirty="0"/>
              <a:t>protege de los demás. </a:t>
            </a:r>
          </a:p>
          <a:p>
            <a:r>
              <a:rPr lang="es-ES" dirty="0" smtClean="0"/>
              <a:t>Conecta </a:t>
            </a:r>
            <a:r>
              <a:rPr lang="es-ES" dirty="0"/>
              <a:t>las acciones realizadas para la víctima como signos de verdadero amor. </a:t>
            </a:r>
          </a:p>
          <a:p>
            <a:r>
              <a:rPr lang="es-ES" dirty="0"/>
              <a:t>Una vez que el abusador se ha ganado la confianza y lealtad de la víctima, se da inicio al abuso de conducta sexual o ilegal. La víctima es llevada a creer que las actividades son parte natural de la relación. </a:t>
            </a:r>
          </a:p>
          <a:p>
            <a:endParaRPr lang="en-US" dirty="0" smtClean="0"/>
          </a:p>
        </p:txBody>
      </p:sp>
    </p:spTree>
    <p:extLst>
      <p:ext uri="{BB962C8B-B14F-4D97-AF65-F5344CB8AC3E}">
        <p14:creationId xmlns:p14="http://schemas.microsoft.com/office/powerpoint/2010/main" val="1099024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Tácticas de Engaño</a:t>
            </a:r>
            <a:endParaRPr lang="es-MX" dirty="0"/>
          </a:p>
        </p:txBody>
      </p:sp>
      <p:sp>
        <p:nvSpPr>
          <p:cNvPr id="4" name="Text Placeholder 3"/>
          <p:cNvSpPr>
            <a:spLocks noGrp="1"/>
          </p:cNvSpPr>
          <p:nvPr>
            <p:ph type="body" idx="1"/>
          </p:nvPr>
        </p:nvSpPr>
        <p:spPr>
          <a:xfrm>
            <a:off x="1051560" y="2240280"/>
            <a:ext cx="6873240" cy="658368"/>
          </a:xfrm>
        </p:spPr>
        <p:txBody>
          <a:bodyPr>
            <a:normAutofit/>
          </a:bodyPr>
          <a:lstStyle/>
          <a:p>
            <a:r>
              <a:rPr lang="es-MX" sz="3500" b="1" dirty="0" smtClean="0"/>
              <a:t>Método #2~ Enojo</a:t>
            </a:r>
            <a:endParaRPr lang="es-MX" sz="3500" b="1" dirty="0"/>
          </a:p>
        </p:txBody>
      </p:sp>
      <p:sp>
        <p:nvSpPr>
          <p:cNvPr id="5" name="Content Placeholder 4"/>
          <p:cNvSpPr>
            <a:spLocks noGrp="1"/>
          </p:cNvSpPr>
          <p:nvPr>
            <p:ph sz="half" idx="2"/>
          </p:nvPr>
        </p:nvSpPr>
        <p:spPr>
          <a:xfrm>
            <a:off x="688488" y="2947594"/>
            <a:ext cx="7541112" cy="3529405"/>
          </a:xfrm>
        </p:spPr>
        <p:txBody>
          <a:bodyPr>
            <a:normAutofit lnSpcReduction="10000"/>
          </a:bodyPr>
          <a:lstStyle/>
          <a:p>
            <a:r>
              <a:rPr lang="es-ES" dirty="0" smtClean="0"/>
              <a:t>A </a:t>
            </a:r>
            <a:r>
              <a:rPr lang="es-ES" dirty="0"/>
              <a:t>menudo es usado para controlar</a:t>
            </a:r>
          </a:p>
          <a:p>
            <a:r>
              <a:rPr lang="es-ES" dirty="0" smtClean="0"/>
              <a:t>Conduce </a:t>
            </a:r>
            <a:r>
              <a:rPr lang="es-ES" dirty="0"/>
              <a:t>a relación sexuales para “mejorar las cosas”</a:t>
            </a:r>
          </a:p>
          <a:p>
            <a:r>
              <a:rPr lang="es-ES" dirty="0" smtClean="0"/>
              <a:t>Puede </a:t>
            </a:r>
            <a:r>
              <a:rPr lang="es-ES" dirty="0"/>
              <a:t>ser verbal o físico, pero siempre conduce al sexo.</a:t>
            </a:r>
          </a:p>
          <a:p>
            <a:r>
              <a:rPr lang="es-ES" dirty="0" smtClean="0"/>
              <a:t>La </a:t>
            </a:r>
            <a:r>
              <a:rPr lang="es-ES" dirty="0"/>
              <a:t>victima suele ser culpada por el enojo del abusador.</a:t>
            </a:r>
          </a:p>
          <a:p>
            <a:r>
              <a:rPr lang="es-ES" dirty="0" smtClean="0"/>
              <a:t> </a:t>
            </a:r>
            <a:r>
              <a:rPr lang="es-ES" dirty="0"/>
              <a:t>Se convierte en la característica principal de la relación </a:t>
            </a:r>
            <a:r>
              <a:rPr lang="es-ES" dirty="0" smtClean="0"/>
              <a:t>abusiva</a:t>
            </a:r>
            <a:r>
              <a:rPr lang="es-ES" dirty="0"/>
              <a:t>.</a:t>
            </a:r>
          </a:p>
        </p:txBody>
      </p:sp>
    </p:spTree>
    <p:extLst>
      <p:ext uri="{BB962C8B-B14F-4D97-AF65-F5344CB8AC3E}">
        <p14:creationId xmlns:p14="http://schemas.microsoft.com/office/powerpoint/2010/main" val="2580101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Tácticas de Engaño</a:t>
            </a:r>
            <a:endParaRPr lang="es-MX" dirty="0"/>
          </a:p>
        </p:txBody>
      </p:sp>
      <p:sp>
        <p:nvSpPr>
          <p:cNvPr id="4" name="Text Placeholder 3"/>
          <p:cNvSpPr>
            <a:spLocks noGrp="1"/>
          </p:cNvSpPr>
          <p:nvPr>
            <p:ph type="body" idx="1"/>
          </p:nvPr>
        </p:nvSpPr>
        <p:spPr>
          <a:xfrm>
            <a:off x="609600" y="2240280"/>
            <a:ext cx="7772400" cy="658368"/>
          </a:xfrm>
        </p:spPr>
        <p:txBody>
          <a:bodyPr>
            <a:normAutofit/>
          </a:bodyPr>
          <a:lstStyle/>
          <a:p>
            <a:r>
              <a:rPr lang="es-MX" sz="3500" b="1" dirty="0" smtClean="0"/>
              <a:t>Metodo#3~ Celos y  Posesividad</a:t>
            </a:r>
            <a:endParaRPr lang="es-MX" sz="3500" b="1" dirty="0"/>
          </a:p>
        </p:txBody>
      </p:sp>
      <p:sp>
        <p:nvSpPr>
          <p:cNvPr id="5" name="Content Placeholder 4"/>
          <p:cNvSpPr>
            <a:spLocks noGrp="1"/>
          </p:cNvSpPr>
          <p:nvPr>
            <p:ph sz="half" idx="2"/>
          </p:nvPr>
        </p:nvSpPr>
        <p:spPr>
          <a:xfrm>
            <a:off x="688488" y="2947594"/>
            <a:ext cx="7541112" cy="3300806"/>
          </a:xfrm>
        </p:spPr>
        <p:txBody>
          <a:bodyPr/>
          <a:lstStyle/>
          <a:p>
            <a:r>
              <a:rPr lang="es-ES" dirty="0" smtClean="0"/>
              <a:t>El </a:t>
            </a:r>
            <a:r>
              <a:rPr lang="es-ES" dirty="0"/>
              <a:t>abusador no quiere  compartir a la víctima con nadie, ni tan siquiera con su familia y amigos. </a:t>
            </a:r>
          </a:p>
          <a:p>
            <a:r>
              <a:rPr lang="es-ES" dirty="0" smtClean="0"/>
              <a:t>La </a:t>
            </a:r>
            <a:r>
              <a:rPr lang="es-ES" dirty="0"/>
              <a:t>victima es tratada como un objeto.</a:t>
            </a:r>
          </a:p>
          <a:p>
            <a:r>
              <a:rPr lang="es-ES" dirty="0" smtClean="0"/>
              <a:t>Los </a:t>
            </a:r>
            <a:r>
              <a:rPr lang="es-ES" dirty="0"/>
              <a:t>sentimientos no son considerados.</a:t>
            </a:r>
          </a:p>
          <a:p>
            <a:r>
              <a:rPr lang="es-ES" dirty="0" smtClean="0"/>
              <a:t>El </a:t>
            </a:r>
            <a:r>
              <a:rPr lang="es-ES" dirty="0"/>
              <a:t>abusador incluso puede querer saber los pensamientos y conversaciones de la víctima. </a:t>
            </a:r>
          </a:p>
        </p:txBody>
      </p:sp>
    </p:spTree>
    <p:extLst>
      <p:ext uri="{BB962C8B-B14F-4D97-AF65-F5344CB8AC3E}">
        <p14:creationId xmlns:p14="http://schemas.microsoft.com/office/powerpoint/2010/main" val="4064648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Fuiste </a:t>
            </a:r>
            <a:r>
              <a:rPr lang="es-ES" dirty="0"/>
              <a:t>creado para conocer y seguir a Dios en el camino de la verdad. </a:t>
            </a:r>
          </a:p>
          <a:p>
            <a:r>
              <a:rPr lang="es-ES" dirty="0" smtClean="0"/>
              <a:t>Para hacer </a:t>
            </a:r>
            <a:r>
              <a:rPr lang="es-ES" dirty="0"/>
              <a:t>lo que está bien</a:t>
            </a:r>
            <a:r>
              <a:rPr lang="es-ES" dirty="0" smtClean="0"/>
              <a:t>.</a:t>
            </a:r>
          </a:p>
          <a:p>
            <a:pPr marL="0" indent="0">
              <a:buNone/>
            </a:pPr>
            <a:endParaRPr lang="es-ES" dirty="0"/>
          </a:p>
          <a:p>
            <a:r>
              <a:rPr lang="es-ES" dirty="0" smtClean="0"/>
              <a:t>Esta lección te ensenara nuevas </a:t>
            </a:r>
            <a:r>
              <a:rPr lang="es-ES" dirty="0"/>
              <a:t>formas de superar </a:t>
            </a:r>
            <a:r>
              <a:rPr lang="es-ES" dirty="0" smtClean="0"/>
              <a:t>las tácticas de engaño, utilizadas por abusadores.</a:t>
            </a:r>
            <a:endParaRPr lang="es-ES" dirty="0"/>
          </a:p>
          <a:p>
            <a:r>
              <a:rPr lang="es-ES" dirty="0" smtClean="0"/>
              <a:t>Te ayudara a desarrollar herramientas </a:t>
            </a:r>
            <a:r>
              <a:rPr lang="es-ES" dirty="0"/>
              <a:t>que te ayuden a reconocer y responder a este tipo de engaños.</a:t>
            </a:r>
          </a:p>
          <a:p>
            <a:endParaRPr lang="en-US" dirty="0"/>
          </a:p>
        </p:txBody>
      </p:sp>
      <p:sp>
        <p:nvSpPr>
          <p:cNvPr id="3" name="Title 2"/>
          <p:cNvSpPr>
            <a:spLocks noGrp="1"/>
          </p:cNvSpPr>
          <p:nvPr>
            <p:ph type="title"/>
          </p:nvPr>
        </p:nvSpPr>
        <p:spPr/>
        <p:txBody>
          <a:bodyPr/>
          <a:lstStyle/>
          <a:p>
            <a:r>
              <a:rPr lang="es-MX" dirty="0" smtClean="0"/>
              <a:t>Introducción</a:t>
            </a:r>
            <a:endParaRPr lang="es-MX" dirty="0"/>
          </a:p>
        </p:txBody>
      </p:sp>
    </p:spTree>
    <p:extLst>
      <p:ext uri="{BB962C8B-B14F-4D97-AF65-F5344CB8AC3E}">
        <p14:creationId xmlns:p14="http://schemas.microsoft.com/office/powerpoint/2010/main" val="3643765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Tácticas de Engaño</a:t>
            </a:r>
            <a:endParaRPr lang="es-MX" dirty="0"/>
          </a:p>
        </p:txBody>
      </p:sp>
      <p:sp>
        <p:nvSpPr>
          <p:cNvPr id="4" name="Text Placeholder 3"/>
          <p:cNvSpPr>
            <a:spLocks noGrp="1"/>
          </p:cNvSpPr>
          <p:nvPr>
            <p:ph type="body" idx="1"/>
          </p:nvPr>
        </p:nvSpPr>
        <p:spPr>
          <a:xfrm>
            <a:off x="1051560" y="2240280"/>
            <a:ext cx="6873240" cy="658368"/>
          </a:xfrm>
        </p:spPr>
        <p:txBody>
          <a:bodyPr>
            <a:normAutofit/>
          </a:bodyPr>
          <a:lstStyle/>
          <a:p>
            <a:r>
              <a:rPr lang="es-MX" sz="3500" b="1" dirty="0" smtClean="0"/>
              <a:t>Método #4~Soborno</a:t>
            </a:r>
            <a:endParaRPr lang="es-MX" sz="3500" b="1" dirty="0"/>
          </a:p>
        </p:txBody>
      </p:sp>
      <p:sp>
        <p:nvSpPr>
          <p:cNvPr id="5" name="Content Placeholder 4"/>
          <p:cNvSpPr>
            <a:spLocks noGrp="1"/>
          </p:cNvSpPr>
          <p:nvPr>
            <p:ph sz="half" idx="2"/>
          </p:nvPr>
        </p:nvSpPr>
        <p:spPr>
          <a:xfrm>
            <a:off x="688488" y="2947595"/>
            <a:ext cx="7541112" cy="3172968"/>
          </a:xfrm>
        </p:spPr>
        <p:txBody>
          <a:bodyPr>
            <a:normAutofit lnSpcReduction="10000"/>
          </a:bodyPr>
          <a:lstStyle/>
          <a:p>
            <a:r>
              <a:rPr lang="es-ES" dirty="0" smtClean="0"/>
              <a:t>El </a:t>
            </a:r>
            <a:r>
              <a:rPr lang="es-ES" dirty="0"/>
              <a:t>abusador le da regalos a sus victimas</a:t>
            </a:r>
          </a:p>
          <a:p>
            <a:r>
              <a:rPr lang="es-ES" dirty="0" smtClean="0"/>
              <a:t>Explícitamente </a:t>
            </a:r>
            <a:r>
              <a:rPr lang="es-ES" dirty="0"/>
              <a:t>intentan engañar a la víctima, para complacer al abusador.</a:t>
            </a:r>
          </a:p>
          <a:p>
            <a:r>
              <a:rPr lang="es-ES" dirty="0" smtClean="0"/>
              <a:t>La </a:t>
            </a:r>
            <a:r>
              <a:rPr lang="es-ES" dirty="0"/>
              <a:t>víctima (él/ella) siente la necesidad de “compensar” al abusador de alguna manera.</a:t>
            </a:r>
          </a:p>
          <a:p>
            <a:r>
              <a:rPr lang="es-ES" dirty="0" smtClean="0"/>
              <a:t>Regalos </a:t>
            </a:r>
            <a:r>
              <a:rPr lang="es-ES" dirty="0"/>
              <a:t>y sobornos son cuidadosamente escogidos para crear una más profunda conexión dentro de la relación y las relaciones sexuales (secretas). </a:t>
            </a:r>
          </a:p>
        </p:txBody>
      </p:sp>
    </p:spTree>
    <p:extLst>
      <p:ext uri="{BB962C8B-B14F-4D97-AF65-F5344CB8AC3E}">
        <p14:creationId xmlns:p14="http://schemas.microsoft.com/office/powerpoint/2010/main" val="4064648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Tácticas de Engaño</a:t>
            </a:r>
            <a:endParaRPr lang="es-MX" dirty="0"/>
          </a:p>
        </p:txBody>
      </p:sp>
      <p:sp>
        <p:nvSpPr>
          <p:cNvPr id="4" name="Text Placeholder 3"/>
          <p:cNvSpPr>
            <a:spLocks noGrp="1"/>
          </p:cNvSpPr>
          <p:nvPr>
            <p:ph type="body" idx="1"/>
          </p:nvPr>
        </p:nvSpPr>
        <p:spPr>
          <a:xfrm>
            <a:off x="1051560" y="2240280"/>
            <a:ext cx="6873240" cy="658368"/>
          </a:xfrm>
        </p:spPr>
        <p:txBody>
          <a:bodyPr>
            <a:normAutofit/>
          </a:bodyPr>
          <a:lstStyle/>
          <a:p>
            <a:r>
              <a:rPr lang="es-MX" sz="3500" b="1" dirty="0" smtClean="0"/>
              <a:t>Método #5~ Secretos</a:t>
            </a:r>
            <a:endParaRPr lang="es-MX" sz="3500" b="1" dirty="0"/>
          </a:p>
        </p:txBody>
      </p:sp>
      <p:sp>
        <p:nvSpPr>
          <p:cNvPr id="5" name="Content Placeholder 4"/>
          <p:cNvSpPr>
            <a:spLocks noGrp="1"/>
          </p:cNvSpPr>
          <p:nvPr>
            <p:ph sz="half" idx="2"/>
          </p:nvPr>
        </p:nvSpPr>
        <p:spPr>
          <a:xfrm>
            <a:off x="688488" y="2947595"/>
            <a:ext cx="7541112" cy="3172968"/>
          </a:xfrm>
        </p:spPr>
        <p:txBody>
          <a:bodyPr/>
          <a:lstStyle/>
          <a:p>
            <a:r>
              <a:rPr lang="es-ES" dirty="0" smtClean="0"/>
              <a:t>Una </a:t>
            </a:r>
            <a:r>
              <a:rPr lang="es-ES" dirty="0"/>
              <a:t>vez que el abusador se gana la confianza de su víctima, llevando a la práctica una conducta sexual, la víctima es persuadida a mantener la relación en secreto. </a:t>
            </a:r>
          </a:p>
          <a:p>
            <a:r>
              <a:rPr lang="es-ES" dirty="0" smtClean="0"/>
              <a:t>Si </a:t>
            </a:r>
            <a:r>
              <a:rPr lang="es-ES" dirty="0"/>
              <a:t>la Victima se resiste, el abusador la amenaza con decir y meterla en problemas.</a:t>
            </a:r>
          </a:p>
          <a:p>
            <a:r>
              <a:rPr lang="es-ES" dirty="0" smtClean="0"/>
              <a:t>Alternativamente</a:t>
            </a:r>
            <a:r>
              <a:rPr lang="es-ES" dirty="0"/>
              <a:t>, el abusador puede amenazar con lastimar a la familia de la víctima. </a:t>
            </a:r>
          </a:p>
        </p:txBody>
      </p:sp>
    </p:spTree>
    <p:extLst>
      <p:ext uri="{BB962C8B-B14F-4D97-AF65-F5344CB8AC3E}">
        <p14:creationId xmlns:p14="http://schemas.microsoft.com/office/powerpoint/2010/main" val="4064648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Tácticas de Engaño</a:t>
            </a:r>
            <a:endParaRPr lang="es-MX" dirty="0"/>
          </a:p>
        </p:txBody>
      </p:sp>
      <p:sp>
        <p:nvSpPr>
          <p:cNvPr id="4" name="Text Placeholder 3"/>
          <p:cNvSpPr>
            <a:spLocks noGrp="1"/>
          </p:cNvSpPr>
          <p:nvPr>
            <p:ph type="body" idx="1"/>
          </p:nvPr>
        </p:nvSpPr>
        <p:spPr>
          <a:xfrm>
            <a:off x="1051560" y="2240280"/>
            <a:ext cx="6873240" cy="658368"/>
          </a:xfrm>
        </p:spPr>
        <p:txBody>
          <a:bodyPr>
            <a:normAutofit/>
          </a:bodyPr>
          <a:lstStyle/>
          <a:p>
            <a:r>
              <a:rPr lang="es-MX" sz="3500" b="1" dirty="0" smtClean="0"/>
              <a:t>Método #5~ Secretos</a:t>
            </a:r>
            <a:endParaRPr lang="es-MX" sz="3500" b="1" dirty="0"/>
          </a:p>
        </p:txBody>
      </p:sp>
      <p:sp>
        <p:nvSpPr>
          <p:cNvPr id="5" name="Content Placeholder 4"/>
          <p:cNvSpPr>
            <a:spLocks noGrp="1"/>
          </p:cNvSpPr>
          <p:nvPr>
            <p:ph sz="half" idx="2"/>
          </p:nvPr>
        </p:nvSpPr>
        <p:spPr>
          <a:xfrm>
            <a:off x="688488" y="2947594"/>
            <a:ext cx="7541112" cy="3758005"/>
          </a:xfrm>
        </p:spPr>
        <p:txBody>
          <a:bodyPr>
            <a:normAutofit lnSpcReduction="10000"/>
          </a:bodyPr>
          <a:lstStyle/>
          <a:p>
            <a:r>
              <a:rPr lang="es-ES" dirty="0" smtClean="0"/>
              <a:t>El </a:t>
            </a:r>
            <a:r>
              <a:rPr lang="es-ES" dirty="0"/>
              <a:t>abusador le asegura a la víctima que el motivo del comportamiento sexual es por amor. </a:t>
            </a:r>
          </a:p>
          <a:p>
            <a:r>
              <a:rPr lang="es-ES" dirty="0" smtClean="0"/>
              <a:t>EL </a:t>
            </a:r>
            <a:r>
              <a:rPr lang="es-ES" dirty="0"/>
              <a:t>abusador le dice a la víctima que si alguien sabe de su relación, ya no van a ser libres de amarse mutuamente. </a:t>
            </a:r>
          </a:p>
          <a:p>
            <a:r>
              <a:rPr lang="es-ES" dirty="0" smtClean="0"/>
              <a:t>La </a:t>
            </a:r>
            <a:r>
              <a:rPr lang="es-ES" dirty="0"/>
              <a:t>victima desarrolla un miedo al abusador el cual lleva a que la víctima le siga dando al abusador lo que le pide. </a:t>
            </a:r>
          </a:p>
          <a:p>
            <a:r>
              <a:rPr lang="es-ES" dirty="0" smtClean="0"/>
              <a:t>Las </a:t>
            </a:r>
            <a:r>
              <a:rPr lang="es-ES" dirty="0"/>
              <a:t>víctimas son conducidas a sentirse sin esperanza y sin sentido.</a:t>
            </a:r>
          </a:p>
          <a:p>
            <a:endParaRPr lang="en-US" dirty="0"/>
          </a:p>
        </p:txBody>
      </p:sp>
    </p:spTree>
    <p:extLst>
      <p:ext uri="{BB962C8B-B14F-4D97-AF65-F5344CB8AC3E}">
        <p14:creationId xmlns:p14="http://schemas.microsoft.com/office/powerpoint/2010/main" val="3749693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Tácticas de Engaño</a:t>
            </a:r>
            <a:endParaRPr lang="es-MX" dirty="0"/>
          </a:p>
        </p:txBody>
      </p:sp>
      <p:sp>
        <p:nvSpPr>
          <p:cNvPr id="4" name="Text Placeholder 3"/>
          <p:cNvSpPr>
            <a:spLocks noGrp="1"/>
          </p:cNvSpPr>
          <p:nvPr>
            <p:ph type="body" idx="1"/>
          </p:nvPr>
        </p:nvSpPr>
        <p:spPr>
          <a:xfrm>
            <a:off x="1051560" y="2240280"/>
            <a:ext cx="6873240" cy="658368"/>
          </a:xfrm>
        </p:spPr>
        <p:txBody>
          <a:bodyPr>
            <a:normAutofit/>
          </a:bodyPr>
          <a:lstStyle/>
          <a:p>
            <a:r>
              <a:rPr lang="es-MX" sz="3500" b="1" dirty="0" smtClean="0"/>
              <a:t>Método #6~ Intimidación</a:t>
            </a:r>
            <a:endParaRPr lang="es-MX" sz="3500" b="1" dirty="0"/>
          </a:p>
        </p:txBody>
      </p:sp>
      <p:sp>
        <p:nvSpPr>
          <p:cNvPr id="5" name="Content Placeholder 4"/>
          <p:cNvSpPr>
            <a:spLocks noGrp="1"/>
          </p:cNvSpPr>
          <p:nvPr>
            <p:ph sz="half" idx="2"/>
          </p:nvPr>
        </p:nvSpPr>
        <p:spPr>
          <a:xfrm>
            <a:off x="533400" y="2947594"/>
            <a:ext cx="7924800" cy="3681805"/>
          </a:xfrm>
        </p:spPr>
        <p:txBody>
          <a:bodyPr>
            <a:normAutofit lnSpcReduction="10000"/>
          </a:bodyPr>
          <a:lstStyle/>
          <a:p>
            <a:r>
              <a:rPr lang="es-ES" dirty="0" smtClean="0"/>
              <a:t>Consiste </a:t>
            </a:r>
            <a:r>
              <a:rPr lang="es-ES" dirty="0"/>
              <a:t>en asustar, amenazar o coaccionar, llevando a la sumisión de la víctima.</a:t>
            </a:r>
          </a:p>
          <a:p>
            <a:r>
              <a:rPr lang="es-ES" dirty="0" smtClean="0"/>
              <a:t>Algunas </a:t>
            </a:r>
            <a:r>
              <a:rPr lang="es-ES" dirty="0"/>
              <a:t>formas de intimidación son:</a:t>
            </a:r>
          </a:p>
          <a:p>
            <a:pPr lvl="1"/>
            <a:r>
              <a:rPr lang="es-ES" dirty="0" smtClean="0"/>
              <a:t>Echar </a:t>
            </a:r>
            <a:r>
              <a:rPr lang="es-ES" dirty="0"/>
              <a:t>un vistazo</a:t>
            </a:r>
          </a:p>
          <a:p>
            <a:pPr lvl="1"/>
            <a:r>
              <a:rPr lang="es-ES" dirty="0" smtClean="0"/>
              <a:t>Mirada </a:t>
            </a:r>
            <a:r>
              <a:rPr lang="es-ES" dirty="0"/>
              <a:t>fija</a:t>
            </a:r>
          </a:p>
          <a:p>
            <a:pPr lvl="1"/>
            <a:r>
              <a:rPr lang="es-ES" dirty="0" smtClean="0"/>
              <a:t>Imponer </a:t>
            </a:r>
          </a:p>
          <a:p>
            <a:pPr lvl="1"/>
            <a:r>
              <a:rPr lang="es-ES" dirty="0" smtClean="0"/>
              <a:t>Golpear </a:t>
            </a:r>
            <a:r>
              <a:rPr lang="es-ES" dirty="0"/>
              <a:t>la palma de la mano</a:t>
            </a:r>
          </a:p>
          <a:p>
            <a:pPr lvl="1"/>
            <a:r>
              <a:rPr lang="es-ES" dirty="0" smtClean="0"/>
              <a:t>Agarrar </a:t>
            </a:r>
            <a:endParaRPr lang="es-ES" dirty="0"/>
          </a:p>
          <a:p>
            <a:r>
              <a:rPr lang="es-ES" dirty="0"/>
              <a:t>Esto fuerza a la víctima a reconocer el poder del abusador.</a:t>
            </a:r>
          </a:p>
        </p:txBody>
      </p:sp>
    </p:spTree>
    <p:extLst>
      <p:ext uri="{BB962C8B-B14F-4D97-AF65-F5344CB8AC3E}">
        <p14:creationId xmlns:p14="http://schemas.microsoft.com/office/powerpoint/2010/main" val="374969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Tácticas de Engaño</a:t>
            </a:r>
            <a:endParaRPr lang="es-MX" dirty="0"/>
          </a:p>
        </p:txBody>
      </p:sp>
      <p:sp>
        <p:nvSpPr>
          <p:cNvPr id="4" name="Text Placeholder 3"/>
          <p:cNvSpPr>
            <a:spLocks noGrp="1"/>
          </p:cNvSpPr>
          <p:nvPr>
            <p:ph type="body" idx="1"/>
          </p:nvPr>
        </p:nvSpPr>
        <p:spPr>
          <a:xfrm>
            <a:off x="1051560" y="2240280"/>
            <a:ext cx="6873240" cy="658368"/>
          </a:xfrm>
        </p:spPr>
        <p:txBody>
          <a:bodyPr>
            <a:normAutofit/>
          </a:bodyPr>
          <a:lstStyle/>
          <a:p>
            <a:r>
              <a:rPr lang="es-MX" sz="3500" b="1" dirty="0" smtClean="0"/>
              <a:t>Método #7~ Halago</a:t>
            </a:r>
            <a:endParaRPr lang="es-MX" sz="3500" b="1" dirty="0"/>
          </a:p>
        </p:txBody>
      </p:sp>
      <p:sp>
        <p:nvSpPr>
          <p:cNvPr id="5" name="Content Placeholder 4"/>
          <p:cNvSpPr>
            <a:spLocks noGrp="1"/>
          </p:cNvSpPr>
          <p:nvPr>
            <p:ph sz="half" idx="2"/>
          </p:nvPr>
        </p:nvSpPr>
        <p:spPr>
          <a:xfrm>
            <a:off x="688488" y="2947595"/>
            <a:ext cx="7541112" cy="3172968"/>
          </a:xfrm>
        </p:spPr>
        <p:txBody>
          <a:bodyPr/>
          <a:lstStyle/>
          <a:p>
            <a:r>
              <a:rPr lang="es-ES" dirty="0" smtClean="0"/>
              <a:t>Los </a:t>
            </a:r>
            <a:r>
              <a:rPr lang="es-ES" dirty="0"/>
              <a:t>abusadores emocionales saben cómo impresionar a los demás y parecer de confianza.</a:t>
            </a:r>
          </a:p>
          <a:p>
            <a:r>
              <a:rPr lang="es-ES" dirty="0" smtClean="0"/>
              <a:t>Tienden </a:t>
            </a:r>
            <a:r>
              <a:rPr lang="es-ES" dirty="0"/>
              <a:t>a exagerar los cumplidos con el fin de obtener lo que quieren. </a:t>
            </a:r>
          </a:p>
          <a:p>
            <a:r>
              <a:rPr lang="es-ES" dirty="0" smtClean="0"/>
              <a:t>Los </a:t>
            </a:r>
            <a:r>
              <a:rPr lang="es-ES" dirty="0"/>
              <a:t>halagos hacia la victima son considerados como sexualmente sugestivos.</a:t>
            </a:r>
          </a:p>
          <a:p>
            <a:r>
              <a:rPr lang="es-ES" dirty="0" smtClean="0"/>
              <a:t>El </a:t>
            </a:r>
            <a:r>
              <a:rPr lang="es-ES" dirty="0"/>
              <a:t>halago no es un elogio.</a:t>
            </a:r>
          </a:p>
        </p:txBody>
      </p:sp>
    </p:spTree>
    <p:extLst>
      <p:ext uri="{BB962C8B-B14F-4D97-AF65-F5344CB8AC3E}">
        <p14:creationId xmlns:p14="http://schemas.microsoft.com/office/powerpoint/2010/main" val="3749693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Tácticas de Engaño</a:t>
            </a:r>
            <a:endParaRPr lang="es-MX" dirty="0"/>
          </a:p>
        </p:txBody>
      </p:sp>
      <p:sp>
        <p:nvSpPr>
          <p:cNvPr id="4" name="Text Placeholder 3"/>
          <p:cNvSpPr>
            <a:spLocks noGrp="1"/>
          </p:cNvSpPr>
          <p:nvPr>
            <p:ph type="body" idx="1"/>
          </p:nvPr>
        </p:nvSpPr>
        <p:spPr>
          <a:xfrm>
            <a:off x="1051560" y="2240280"/>
            <a:ext cx="6873240" cy="658368"/>
          </a:xfrm>
        </p:spPr>
        <p:txBody>
          <a:bodyPr>
            <a:normAutofit/>
          </a:bodyPr>
          <a:lstStyle/>
          <a:p>
            <a:r>
              <a:rPr lang="es-MX" sz="3500" b="1" dirty="0" smtClean="0"/>
              <a:t>Método #8 ~Inseguridad</a:t>
            </a:r>
            <a:endParaRPr lang="es-MX" sz="3500" b="1" dirty="0"/>
          </a:p>
        </p:txBody>
      </p:sp>
      <p:sp>
        <p:nvSpPr>
          <p:cNvPr id="5" name="Content Placeholder 4"/>
          <p:cNvSpPr>
            <a:spLocks noGrp="1"/>
          </p:cNvSpPr>
          <p:nvPr>
            <p:ph sz="half" idx="2"/>
          </p:nvPr>
        </p:nvSpPr>
        <p:spPr>
          <a:xfrm>
            <a:off x="688488" y="2947595"/>
            <a:ext cx="7541112" cy="3172968"/>
          </a:xfrm>
        </p:spPr>
        <p:txBody>
          <a:bodyPr>
            <a:normAutofit fontScale="92500" lnSpcReduction="10000"/>
          </a:bodyPr>
          <a:lstStyle/>
          <a:p>
            <a:r>
              <a:rPr lang="es-ES" dirty="0" smtClean="0"/>
              <a:t>Los </a:t>
            </a:r>
            <a:r>
              <a:rPr lang="es-ES" dirty="0"/>
              <a:t>abusadores debe asegurarse continuamente del amor y de la lealtad de la víctima. </a:t>
            </a:r>
          </a:p>
          <a:p>
            <a:r>
              <a:rPr lang="es-ES" dirty="0" smtClean="0"/>
              <a:t>El </a:t>
            </a:r>
            <a:r>
              <a:rPr lang="es-ES" dirty="0"/>
              <a:t>abusador va a buscar una prueba del amor de su víctima hacia él/ella.</a:t>
            </a:r>
          </a:p>
          <a:p>
            <a:r>
              <a:rPr lang="es-ES" dirty="0" smtClean="0"/>
              <a:t>La </a:t>
            </a:r>
            <a:r>
              <a:rPr lang="es-ES" dirty="0"/>
              <a:t>simpatía es usada por los abusadores para obtener el perdón de sus victimas</a:t>
            </a:r>
          </a:p>
          <a:p>
            <a:r>
              <a:rPr lang="es-ES" dirty="0" smtClean="0"/>
              <a:t>Reclamaciones </a:t>
            </a:r>
            <a:r>
              <a:rPr lang="es-ES" dirty="0"/>
              <a:t>falsas de preocupación son usadas como excusa para maltratar a la víctima.</a:t>
            </a:r>
          </a:p>
          <a:p>
            <a:r>
              <a:rPr lang="es-ES" dirty="0" smtClean="0"/>
              <a:t>Los </a:t>
            </a:r>
            <a:r>
              <a:rPr lang="es-ES" dirty="0"/>
              <a:t>abusadores inculcan más inseguridad a sus </a:t>
            </a:r>
            <a:r>
              <a:rPr lang="es-ES" dirty="0" smtClean="0"/>
              <a:t>víctimas</a:t>
            </a:r>
            <a:endParaRPr lang="en-US" dirty="0" smtClean="0"/>
          </a:p>
        </p:txBody>
      </p:sp>
    </p:spTree>
    <p:extLst>
      <p:ext uri="{BB962C8B-B14F-4D97-AF65-F5344CB8AC3E}">
        <p14:creationId xmlns:p14="http://schemas.microsoft.com/office/powerpoint/2010/main" val="2988165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a:t>
            </a:r>
            <a:r>
              <a:rPr lang="es-MX" dirty="0" smtClean="0"/>
              <a:t>Repórtalo!</a:t>
            </a:r>
            <a:endParaRPr lang="es-MX" dirty="0"/>
          </a:p>
        </p:txBody>
      </p:sp>
      <p:sp>
        <p:nvSpPr>
          <p:cNvPr id="4" name="Content Placeholder 3"/>
          <p:cNvSpPr>
            <a:spLocks noGrp="1"/>
          </p:cNvSpPr>
          <p:nvPr>
            <p:ph sz="half" idx="2"/>
          </p:nvPr>
        </p:nvSpPr>
        <p:spPr>
          <a:xfrm>
            <a:off x="304800" y="2438400"/>
            <a:ext cx="8686800" cy="4191000"/>
          </a:xfrm>
        </p:spPr>
        <p:txBody>
          <a:bodyPr>
            <a:normAutofit fontScale="92500" lnSpcReduction="10000"/>
          </a:bodyPr>
          <a:lstStyle/>
          <a:p>
            <a:r>
              <a:rPr lang="es-ES" dirty="0" smtClean="0"/>
              <a:t>No </a:t>
            </a:r>
            <a:r>
              <a:rPr lang="es-ES" dirty="0"/>
              <a:t>es aceptable que alguien te ofrezca dinero, favores, reglaos para tratar de seducirte a hacer cosas que sabes que están mal. </a:t>
            </a:r>
          </a:p>
          <a:p>
            <a:r>
              <a:rPr lang="es-ES" dirty="0" smtClean="0"/>
              <a:t>Cuando </a:t>
            </a:r>
            <a:r>
              <a:rPr lang="es-ES" dirty="0"/>
              <a:t>un abusador:</a:t>
            </a:r>
          </a:p>
          <a:p>
            <a:pPr lvl="1"/>
            <a:r>
              <a:rPr lang="es-ES" dirty="0" smtClean="0"/>
              <a:t>Te </a:t>
            </a:r>
            <a:r>
              <a:rPr lang="es-ES" dirty="0"/>
              <a:t>manipula</a:t>
            </a:r>
          </a:p>
          <a:p>
            <a:pPr lvl="1"/>
            <a:r>
              <a:rPr lang="es-ES" dirty="0" smtClean="0"/>
              <a:t>Usa </a:t>
            </a:r>
            <a:r>
              <a:rPr lang="es-ES" dirty="0"/>
              <a:t>fuerza física</a:t>
            </a:r>
          </a:p>
          <a:p>
            <a:pPr lvl="1"/>
            <a:r>
              <a:rPr lang="es-ES" dirty="0" smtClean="0"/>
              <a:t>Te </a:t>
            </a:r>
            <a:r>
              <a:rPr lang="es-ES" dirty="0"/>
              <a:t>amenaza a ti o a la gente que quieres</a:t>
            </a:r>
          </a:p>
          <a:p>
            <a:pPr lvl="1"/>
            <a:r>
              <a:rPr lang="es-ES" dirty="0" smtClean="0"/>
              <a:t>Te </a:t>
            </a:r>
            <a:r>
              <a:rPr lang="es-ES" dirty="0"/>
              <a:t>hace hacer cosas que te hacen sentirte </a:t>
            </a:r>
            <a:r>
              <a:rPr lang="es-ES" dirty="0" smtClean="0"/>
              <a:t>incomodo o te </a:t>
            </a:r>
            <a:r>
              <a:rPr lang="es-ES" dirty="0"/>
              <a:t>deja sintiéndote mal contigo mismo.</a:t>
            </a:r>
          </a:p>
          <a:p>
            <a:r>
              <a:rPr lang="es-ES" dirty="0"/>
              <a:t>¡Su comportamiento está MAL! ¡Lo que ellos han hecho NO es tu culpa!</a:t>
            </a:r>
          </a:p>
          <a:p>
            <a:r>
              <a:rPr lang="es-ES" dirty="0"/>
              <a:t>El abuso sexual está en contra de la ley. No importa lo que hiciste, repórtalo y obtén ayuda. </a:t>
            </a:r>
          </a:p>
        </p:txBody>
      </p:sp>
    </p:spTree>
    <p:extLst>
      <p:ext uri="{BB962C8B-B14F-4D97-AF65-F5344CB8AC3E}">
        <p14:creationId xmlns:p14="http://schemas.microsoft.com/office/powerpoint/2010/main" val="3719932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987553" cy="4304853"/>
          </a:xfrm>
        </p:spPr>
        <p:txBody>
          <a:bodyPr>
            <a:normAutofit lnSpcReduction="10000"/>
          </a:bodyPr>
          <a:lstStyle/>
          <a:p>
            <a:r>
              <a:rPr lang="es-ES" dirty="0" smtClean="0"/>
              <a:t>Los </a:t>
            </a:r>
            <a:r>
              <a:rPr lang="es-ES" dirty="0"/>
              <a:t>abusadores desensibilizan a sus víctimas para que ya puedan distinguir entre el bien y el mal.</a:t>
            </a:r>
          </a:p>
          <a:p>
            <a:r>
              <a:rPr lang="es-ES" dirty="0" smtClean="0"/>
              <a:t>Usan </a:t>
            </a:r>
            <a:r>
              <a:rPr lang="es-ES" dirty="0"/>
              <a:t>la culpa, el miedo y la vergüenza para controlar a sus víctimas y evitar que reporten el abuso.</a:t>
            </a:r>
          </a:p>
          <a:p>
            <a:r>
              <a:rPr lang="es-ES" dirty="0" smtClean="0"/>
              <a:t>Los </a:t>
            </a:r>
            <a:r>
              <a:rPr lang="es-ES" dirty="0"/>
              <a:t>abusadores manipulan a sus víctimas. Busca ayuda de un adulto que te pueda proteger contra el daño de los abusadores. </a:t>
            </a:r>
          </a:p>
          <a:p>
            <a:r>
              <a:rPr lang="es-ES" dirty="0" smtClean="0"/>
              <a:t>Las </a:t>
            </a:r>
            <a:r>
              <a:rPr lang="es-ES" dirty="0"/>
              <a:t>amenazas de los abusadores son vacías. Tienen miedo de ser expuestos y capturados. Rompe con la relación abusiva a pesar de que el abusador este tratando de controlarte.</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s-MX" dirty="0" smtClean="0"/>
              <a:t>Claves de Aprendizaje</a:t>
            </a:r>
            <a:endParaRPr lang="es-MX" dirty="0"/>
          </a:p>
        </p:txBody>
      </p:sp>
    </p:spTree>
    <p:extLst>
      <p:ext uri="{BB962C8B-B14F-4D97-AF65-F5344CB8AC3E}">
        <p14:creationId xmlns:p14="http://schemas.microsoft.com/office/powerpoint/2010/main" val="1603729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s-ES" dirty="0" smtClean="0"/>
              <a:t>El </a:t>
            </a:r>
            <a:r>
              <a:rPr lang="es-ES" dirty="0"/>
              <a:t>abuso es ilegal, habla con tus padres un adulto de confianza o una organización y busca la ayuda legal y emocional que necesitas. </a:t>
            </a:r>
          </a:p>
          <a:p>
            <a:r>
              <a:rPr lang="es-ES" dirty="0" smtClean="0"/>
              <a:t>Nunca </a:t>
            </a:r>
            <a:r>
              <a:rPr lang="es-ES" dirty="0"/>
              <a:t>te reúnas a solas con el abusador, aunque sea por última vez. Puede tratar de controlarte o lastimarte. </a:t>
            </a:r>
          </a:p>
          <a:p>
            <a:r>
              <a:rPr lang="es-ES" dirty="0" smtClean="0"/>
              <a:t>Aunque </a:t>
            </a:r>
            <a:r>
              <a:rPr lang="es-ES" dirty="0"/>
              <a:t>el abusador te convenza de hacer algo que luego te arrepientes o que reconoces que está mal, no tengas miedo de ir a tus padres o a algún adulto que pueda ayudarte. </a:t>
            </a:r>
          </a:p>
        </p:txBody>
      </p:sp>
      <p:sp>
        <p:nvSpPr>
          <p:cNvPr id="3" name="Title 2"/>
          <p:cNvSpPr>
            <a:spLocks noGrp="1"/>
          </p:cNvSpPr>
          <p:nvPr>
            <p:ph type="title"/>
          </p:nvPr>
        </p:nvSpPr>
        <p:spPr/>
        <p:txBody>
          <a:bodyPr/>
          <a:lstStyle/>
          <a:p>
            <a:r>
              <a:rPr lang="es-MX" dirty="0" smtClean="0"/>
              <a:t>Obtener Ayuda</a:t>
            </a:r>
            <a:endParaRPr lang="es-MX" dirty="0"/>
          </a:p>
        </p:txBody>
      </p:sp>
    </p:spTree>
    <p:extLst>
      <p:ext uri="{BB962C8B-B14F-4D97-AF65-F5344CB8AC3E}">
        <p14:creationId xmlns:p14="http://schemas.microsoft.com/office/powerpoint/2010/main" val="2197069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endParaRPr lang="en-US" dirty="0"/>
          </a:p>
          <a:p>
            <a:endParaRPr lang="en-US" dirty="0" smtClean="0"/>
          </a:p>
          <a:p>
            <a:endParaRPr lang="en-US" dirty="0"/>
          </a:p>
          <a:p>
            <a:endParaRPr lang="en-US" dirty="0" smtClean="0"/>
          </a:p>
          <a:p>
            <a:r>
              <a:rPr lang="es-MX" dirty="0"/>
              <a:t>Esta presentación fue creada con el permiso de uso de la Arquidiócesis de Galveston-</a:t>
            </a:r>
            <a:r>
              <a:rPr lang="es-MX" dirty="0" err="1"/>
              <a:t>Houston’s</a:t>
            </a:r>
            <a:r>
              <a:rPr lang="es-MX" dirty="0"/>
              <a:t> </a:t>
            </a:r>
            <a:r>
              <a:rPr lang="es-MX" i="1" dirty="0" err="1"/>
              <a:t>Sacred</a:t>
            </a:r>
            <a:r>
              <a:rPr lang="es-MX" i="1" dirty="0"/>
              <a:t> y </a:t>
            </a:r>
            <a:r>
              <a:rPr lang="es-MX" i="1" dirty="0" err="1"/>
              <a:t>Safe</a:t>
            </a:r>
            <a:r>
              <a:rPr lang="es-MX" i="1" dirty="0"/>
              <a:t> </a:t>
            </a:r>
            <a:r>
              <a:rPr lang="es-MX" i="1" dirty="0" err="1"/>
              <a:t>Lesson</a:t>
            </a:r>
            <a:r>
              <a:rPr lang="es-MX" i="1" dirty="0"/>
              <a:t> </a:t>
            </a:r>
            <a:r>
              <a:rPr lang="es-MX" i="1" dirty="0" err="1"/>
              <a:t>Plans</a:t>
            </a:r>
            <a:r>
              <a:rPr lang="es-MX" i="1" dirty="0"/>
              <a:t>. </a:t>
            </a:r>
            <a:endParaRPr lang="en-US"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281195"/>
            <a:ext cx="1607500" cy="1918716"/>
          </a:xfrm>
          <a:prstGeom prst="rect">
            <a:avLst/>
          </a:prstGeom>
        </p:spPr>
      </p:pic>
    </p:spTree>
    <p:extLst>
      <p:ext uri="{BB962C8B-B14F-4D97-AF65-F5344CB8AC3E}">
        <p14:creationId xmlns:p14="http://schemas.microsoft.com/office/powerpoint/2010/main" val="48539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grojas\AppData\Local\Microsoft\Windows\Temporary Internet Files\Content.IE5\MM4HGUTH\MP9004012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1280" y="1868424"/>
            <a:ext cx="3901440"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6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Los </a:t>
            </a:r>
            <a:r>
              <a:rPr lang="es-ES" dirty="0"/>
              <a:t>limites </a:t>
            </a:r>
            <a:r>
              <a:rPr lang="es-ES" dirty="0" smtClean="0"/>
              <a:t>son reglas </a:t>
            </a:r>
            <a:r>
              <a:rPr lang="es-ES" dirty="0"/>
              <a:t>que gobiernan las relaciones. </a:t>
            </a:r>
          </a:p>
          <a:p>
            <a:r>
              <a:rPr lang="es-ES" dirty="0" smtClean="0"/>
              <a:t>Definen </a:t>
            </a:r>
            <a:r>
              <a:rPr lang="es-ES" dirty="0"/>
              <a:t>el comportamiento adecuado de pensamientos, emociones y contacto físico.</a:t>
            </a:r>
          </a:p>
          <a:p>
            <a:r>
              <a:rPr lang="es-ES" dirty="0" smtClean="0"/>
              <a:t>Los </a:t>
            </a:r>
            <a:r>
              <a:rPr lang="es-ES" dirty="0"/>
              <a:t>límites ayudan a desarrollar relaciones saludables basadas en la confianza, al asegurar y proteger los sentimientos.</a:t>
            </a:r>
          </a:p>
          <a:p>
            <a:r>
              <a:rPr lang="es-ES" dirty="0" smtClean="0"/>
              <a:t>Los </a:t>
            </a:r>
            <a:r>
              <a:rPr lang="es-ES" dirty="0"/>
              <a:t>aspectos personales y externos de la vida requieren ciertos límites. </a:t>
            </a:r>
          </a:p>
          <a:p>
            <a:endParaRPr lang="en-US" dirty="0" smtClean="0"/>
          </a:p>
        </p:txBody>
      </p:sp>
      <p:sp>
        <p:nvSpPr>
          <p:cNvPr id="3" name="Title 2"/>
          <p:cNvSpPr>
            <a:spLocks noGrp="1"/>
          </p:cNvSpPr>
          <p:nvPr>
            <p:ph type="title"/>
          </p:nvPr>
        </p:nvSpPr>
        <p:spPr/>
        <p:txBody>
          <a:bodyPr/>
          <a:lstStyle/>
          <a:p>
            <a:r>
              <a:rPr lang="es-MX" dirty="0" smtClean="0"/>
              <a:t>Limites Saludables</a:t>
            </a:r>
            <a:endParaRPr lang="es-MX" dirty="0"/>
          </a:p>
        </p:txBody>
      </p:sp>
    </p:spTree>
    <p:extLst>
      <p:ext uri="{BB962C8B-B14F-4D97-AF65-F5344CB8AC3E}">
        <p14:creationId xmlns:p14="http://schemas.microsoft.com/office/powerpoint/2010/main" val="2886314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Los </a:t>
            </a:r>
            <a:r>
              <a:rPr lang="es-ES" dirty="0"/>
              <a:t>diferentes tipos de relaciones requieren reglas escritas y no escritas acerca de los límites</a:t>
            </a:r>
            <a:r>
              <a:rPr lang="es-ES" dirty="0" smtClean="0"/>
              <a:t>.</a:t>
            </a:r>
          </a:p>
          <a:p>
            <a:endParaRPr lang="es-ES" dirty="0"/>
          </a:p>
          <a:p>
            <a:r>
              <a:rPr lang="es-ES" dirty="0" smtClean="0"/>
              <a:t>Dos </a:t>
            </a:r>
            <a:r>
              <a:rPr lang="es-ES" dirty="0"/>
              <a:t>categorías muy importantes </a:t>
            </a:r>
            <a:r>
              <a:rPr lang="es-ES" dirty="0" smtClean="0"/>
              <a:t>en cada relación son:</a:t>
            </a:r>
          </a:p>
          <a:p>
            <a:pPr lvl="1"/>
            <a:endParaRPr lang="es-ES" dirty="0" smtClean="0"/>
          </a:p>
          <a:p>
            <a:pPr lvl="1"/>
            <a:r>
              <a:rPr lang="es-ES" dirty="0" smtClean="0"/>
              <a:t>Las relaciones casuales</a:t>
            </a:r>
          </a:p>
          <a:p>
            <a:pPr lvl="1"/>
            <a:r>
              <a:rPr lang="es-ES" dirty="0" smtClean="0"/>
              <a:t>Las relaciones cercanas </a:t>
            </a:r>
            <a:endParaRPr lang="es-ES" dirty="0"/>
          </a:p>
        </p:txBody>
      </p:sp>
      <p:sp>
        <p:nvSpPr>
          <p:cNvPr id="3" name="Title 2"/>
          <p:cNvSpPr>
            <a:spLocks noGrp="1"/>
          </p:cNvSpPr>
          <p:nvPr>
            <p:ph type="title"/>
          </p:nvPr>
        </p:nvSpPr>
        <p:spPr/>
        <p:txBody>
          <a:bodyPr/>
          <a:lstStyle/>
          <a:p>
            <a:r>
              <a:rPr lang="es-MX" dirty="0" smtClean="0"/>
              <a:t>Limites Saludables</a:t>
            </a:r>
            <a:endParaRPr lang="es-MX" dirty="0"/>
          </a:p>
        </p:txBody>
      </p:sp>
    </p:spTree>
    <p:extLst>
      <p:ext uri="{BB962C8B-B14F-4D97-AF65-F5344CB8AC3E}">
        <p14:creationId xmlns:p14="http://schemas.microsoft.com/office/powerpoint/2010/main" val="96878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rojas\AppData\Local\Microsoft\Windows\Temporary Internet Files\Content.IE5\MM4HGUTH\MC9001976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1897" y="1715631"/>
            <a:ext cx="3760206" cy="342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57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Relaciones Casuales</a:t>
            </a:r>
            <a:endParaRPr lang="es-MX" dirty="0"/>
          </a:p>
        </p:txBody>
      </p:sp>
      <p:sp>
        <p:nvSpPr>
          <p:cNvPr id="4" name="Content Placeholder 3"/>
          <p:cNvSpPr>
            <a:spLocks noGrp="1"/>
          </p:cNvSpPr>
          <p:nvPr>
            <p:ph sz="quarter" idx="13"/>
          </p:nvPr>
        </p:nvSpPr>
        <p:spPr>
          <a:xfrm>
            <a:off x="685800" y="2240280"/>
            <a:ext cx="3803904" cy="4465320"/>
          </a:xfrm>
        </p:spPr>
        <p:txBody>
          <a:bodyPr>
            <a:normAutofit lnSpcReduction="10000"/>
          </a:bodyPr>
          <a:lstStyle/>
          <a:p>
            <a:r>
              <a:rPr lang="es-ES" dirty="0" smtClean="0"/>
              <a:t>Son personas </a:t>
            </a:r>
            <a:r>
              <a:rPr lang="es-ES" dirty="0"/>
              <a:t>que conoces y con las que compartes actividades en común, como los deportes o el trabajo escolar.  </a:t>
            </a:r>
          </a:p>
          <a:p>
            <a:r>
              <a:rPr lang="es-ES" dirty="0" smtClean="0"/>
              <a:t>Estas </a:t>
            </a:r>
            <a:r>
              <a:rPr lang="es-ES" dirty="0"/>
              <a:t>relaciones casuales pueden ser tus vecinos, compañeros de clases o de equipo, personas de tu trabajo, los padres de tus amigos, etc…</a:t>
            </a:r>
          </a:p>
        </p:txBody>
      </p:sp>
      <p:sp>
        <p:nvSpPr>
          <p:cNvPr id="5" name="Content Placeholder 4"/>
          <p:cNvSpPr>
            <a:spLocks noGrp="1"/>
          </p:cNvSpPr>
          <p:nvPr>
            <p:ph sz="quarter" idx="14"/>
          </p:nvPr>
        </p:nvSpPr>
        <p:spPr>
          <a:xfrm>
            <a:off x="4645150" y="2240280"/>
            <a:ext cx="4194049" cy="4236720"/>
          </a:xfrm>
        </p:spPr>
        <p:txBody>
          <a:bodyPr/>
          <a:lstStyle/>
          <a:p>
            <a:r>
              <a:rPr lang="es-ES" dirty="0" smtClean="0"/>
              <a:t>Las </a:t>
            </a:r>
            <a:r>
              <a:rPr lang="es-ES" dirty="0"/>
              <a:t>relaciones casuales normalmente no comparten conocimientos o sentimientos acerca de aspectos personales de la vida del otro. </a:t>
            </a:r>
            <a:endParaRPr lang="en-US" dirty="0"/>
          </a:p>
        </p:txBody>
      </p:sp>
    </p:spTree>
    <p:extLst>
      <p:ext uri="{BB962C8B-B14F-4D97-AF65-F5344CB8AC3E}">
        <p14:creationId xmlns:p14="http://schemas.microsoft.com/office/powerpoint/2010/main" val="3578883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rojas\AppData\Local\Microsoft\Windows\Temporary Internet Files\Content.IE5\MXFSGG5W\MP9004230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5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Relaciones Cercanas</a:t>
            </a:r>
            <a:endParaRPr lang="es-MX" dirty="0"/>
          </a:p>
        </p:txBody>
      </p:sp>
      <p:sp>
        <p:nvSpPr>
          <p:cNvPr id="5" name="Content Placeholder 4"/>
          <p:cNvSpPr>
            <a:spLocks noGrp="1"/>
          </p:cNvSpPr>
          <p:nvPr>
            <p:ph sz="half" idx="2"/>
          </p:nvPr>
        </p:nvSpPr>
        <p:spPr>
          <a:xfrm>
            <a:off x="688488" y="2209800"/>
            <a:ext cx="3803904" cy="3910763"/>
          </a:xfrm>
        </p:spPr>
        <p:txBody>
          <a:bodyPr/>
          <a:lstStyle/>
          <a:p>
            <a:r>
              <a:rPr lang="en-US" dirty="0" smtClean="0"/>
              <a:t> </a:t>
            </a:r>
            <a:r>
              <a:rPr lang="es-ES" dirty="0" smtClean="0"/>
              <a:t>Algunos familiares </a:t>
            </a:r>
            <a:r>
              <a:rPr lang="es-ES" dirty="0"/>
              <a:t>y amigos.</a:t>
            </a:r>
          </a:p>
          <a:p>
            <a:r>
              <a:rPr lang="es-ES" dirty="0" smtClean="0"/>
              <a:t>Personas </a:t>
            </a:r>
            <a:r>
              <a:rPr lang="es-ES" dirty="0"/>
              <a:t>con las que pasas mucho tiempo.</a:t>
            </a:r>
          </a:p>
          <a:p>
            <a:r>
              <a:rPr lang="es-ES" dirty="0" smtClean="0"/>
              <a:t>Personas </a:t>
            </a:r>
            <a:r>
              <a:rPr lang="es-ES" dirty="0"/>
              <a:t>que te conocen y te aceptan por quien eres.</a:t>
            </a:r>
          </a:p>
        </p:txBody>
      </p:sp>
      <p:sp>
        <p:nvSpPr>
          <p:cNvPr id="7" name="Content Placeholder 6"/>
          <p:cNvSpPr>
            <a:spLocks noGrp="1"/>
          </p:cNvSpPr>
          <p:nvPr>
            <p:ph sz="quarter" idx="4"/>
          </p:nvPr>
        </p:nvSpPr>
        <p:spPr>
          <a:xfrm>
            <a:off x="4645026" y="2133600"/>
            <a:ext cx="3799728" cy="3983736"/>
          </a:xfrm>
        </p:spPr>
        <p:txBody>
          <a:bodyPr>
            <a:normAutofit/>
          </a:bodyPr>
          <a:lstStyle/>
          <a:p>
            <a:r>
              <a:rPr lang="es-ES" dirty="0" smtClean="0"/>
              <a:t>Personas </a:t>
            </a:r>
            <a:r>
              <a:rPr lang="es-ES" dirty="0"/>
              <a:t>que te permiten compartir pensamientos, ilusiones y sentimientos. </a:t>
            </a:r>
          </a:p>
          <a:p>
            <a:r>
              <a:rPr lang="es-ES" dirty="0" smtClean="0"/>
              <a:t>Se </a:t>
            </a:r>
            <a:r>
              <a:rPr lang="es-ES" dirty="0"/>
              <a:t>construyen sobre un gran periodo de tiempo y por lo general incluyen confianza, respeto, cariño, apoyo y crítica constructiva.</a:t>
            </a:r>
          </a:p>
          <a:p>
            <a:endParaRPr lang="en-US" dirty="0"/>
          </a:p>
        </p:txBody>
      </p:sp>
    </p:spTree>
    <p:extLst>
      <p:ext uri="{BB962C8B-B14F-4D97-AF65-F5344CB8AC3E}">
        <p14:creationId xmlns:p14="http://schemas.microsoft.com/office/powerpoint/2010/main" val="1933596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948</TotalTime>
  <Words>3647</Words>
  <Application>Microsoft Office PowerPoint</Application>
  <PresentationFormat>On-screen Show (4:3)</PresentationFormat>
  <Paragraphs>226</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Hardcover</vt:lpstr>
      <vt:lpstr>Diócesis de San Diego</vt:lpstr>
      <vt:lpstr>Introducción</vt:lpstr>
      <vt:lpstr>PowerPoint Presentation</vt:lpstr>
      <vt:lpstr>Limites Saludables</vt:lpstr>
      <vt:lpstr>Limites Saludables</vt:lpstr>
      <vt:lpstr>PowerPoint Presentation</vt:lpstr>
      <vt:lpstr>Relaciones Casuales</vt:lpstr>
      <vt:lpstr>PowerPoint Presentation</vt:lpstr>
      <vt:lpstr>Relaciones Cercanas</vt:lpstr>
      <vt:lpstr>PowerPoint Presentation</vt:lpstr>
      <vt:lpstr>Resumen</vt:lpstr>
      <vt:lpstr>!Atención!</vt:lpstr>
      <vt:lpstr>PowerPoint Presentation</vt:lpstr>
      <vt:lpstr>Tácticas de Engaño</vt:lpstr>
      <vt:lpstr>Tácticas de Engaño</vt:lpstr>
      <vt:lpstr>Tácticas de Engaño</vt:lpstr>
      <vt:lpstr>Tácticas de Engaño</vt:lpstr>
      <vt:lpstr>Tácticas de Engaño</vt:lpstr>
      <vt:lpstr>Tácticas de Engaño</vt:lpstr>
      <vt:lpstr>Tácticas de Engaño</vt:lpstr>
      <vt:lpstr>Tácticas de Engaño</vt:lpstr>
      <vt:lpstr>Tácticas de Engaño</vt:lpstr>
      <vt:lpstr>Tácticas de Engaño</vt:lpstr>
      <vt:lpstr>Tácticas de Engaño</vt:lpstr>
      <vt:lpstr>Tácticas de Engaño</vt:lpstr>
      <vt:lpstr>!Repórtalo!</vt:lpstr>
      <vt:lpstr>Claves de Aprendizaje</vt:lpstr>
      <vt:lpstr>Obtener Ayuda</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San Diego</dc:title>
  <dc:creator>Maria Galvan</dc:creator>
  <cp:lastModifiedBy>Gerardo Rojas</cp:lastModifiedBy>
  <cp:revision>88</cp:revision>
  <dcterms:created xsi:type="dcterms:W3CDTF">2012-12-12T00:09:32Z</dcterms:created>
  <dcterms:modified xsi:type="dcterms:W3CDTF">2013-04-09T21:05:47Z</dcterms:modified>
</cp:coreProperties>
</file>